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 id="2147483700" r:id="rId2"/>
  </p:sldMasterIdLst>
  <p:sldIdLst>
    <p:sldId id="256" r:id="rId3"/>
    <p:sldId id="287" r:id="rId4"/>
    <p:sldId id="336" r:id="rId5"/>
    <p:sldId id="339" r:id="rId6"/>
    <p:sldId id="337" r:id="rId7"/>
    <p:sldId id="341" r:id="rId8"/>
    <p:sldId id="279" r:id="rId9"/>
    <p:sldId id="334" r:id="rId10"/>
    <p:sldId id="267" r:id="rId11"/>
    <p:sldId id="269" r:id="rId12"/>
    <p:sldId id="261" r:id="rId13"/>
    <p:sldId id="278" r:id="rId14"/>
    <p:sldId id="306" r:id="rId15"/>
    <p:sldId id="309" r:id="rId16"/>
    <p:sldId id="285" r:id="rId17"/>
    <p:sldId id="272" r:id="rId18"/>
    <p:sldId id="297" r:id="rId19"/>
    <p:sldId id="296" r:id="rId20"/>
    <p:sldId id="299" r:id="rId21"/>
    <p:sldId id="289" r:id="rId22"/>
    <p:sldId id="264" r:id="rId23"/>
    <p:sldId id="298" r:id="rId24"/>
    <p:sldId id="304" r:id="rId25"/>
    <p:sldId id="286" r:id="rId26"/>
    <p:sldId id="280" r:id="rId27"/>
    <p:sldId id="300" r:id="rId28"/>
    <p:sldId id="295" r:id="rId29"/>
    <p:sldId id="294" r:id="rId30"/>
    <p:sldId id="270" r:id="rId31"/>
    <p:sldId id="265" r:id="rId32"/>
    <p:sldId id="258" r:id="rId33"/>
    <p:sldId id="288" r:id="rId34"/>
    <p:sldId id="342" r:id="rId35"/>
    <p:sldId id="271" r:id="rId36"/>
    <p:sldId id="275" r:id="rId37"/>
    <p:sldId id="277" r:id="rId38"/>
    <p:sldId id="343" r:id="rId39"/>
    <p:sldId id="290" r:id="rId40"/>
    <p:sldId id="344" r:id="rId41"/>
    <p:sldId id="291" r:id="rId42"/>
    <p:sldId id="292" r:id="rId43"/>
    <p:sldId id="268" r:id="rId44"/>
    <p:sldId id="305" r:id="rId45"/>
    <p:sldId id="29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700" y="60"/>
      </p:cViewPr>
      <p:guideLst/>
    </p:cSldViewPr>
  </p:slideViewPr>
  <p:notesTextViewPr>
    <p:cViewPr>
      <p:scale>
        <a:sx n="1" d="1"/>
        <a:sy n="1" d="1"/>
      </p:scale>
      <p:origin x="0" y="0"/>
    </p:cViewPr>
  </p:notesTextViewPr>
  <p:sorterViewPr>
    <p:cViewPr varScale="1">
      <p:scale>
        <a:sx n="100" d="100"/>
        <a:sy n="100" d="100"/>
      </p:scale>
      <p:origin x="0" y="-161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3/3/2024</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364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3/3/2024</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566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3/3/2024</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3992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19805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57235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313950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656337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3/3/2024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224885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3/3/2024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584825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869422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66322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3/3/2024</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01426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110137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92321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76581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3/3/2024</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660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3/3/2024</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703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3/3/2024</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580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3/3/2024</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084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3/3/2024</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369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3/3/2024</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93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3/3/2024</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647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3/3/2024</a:t>
            </a:fld>
            <a:endParaRPr lang="en-US"/>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414282087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8"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36958751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hyperlink" Target="https://openstax.org/books/anatomy-and-physiology/pages/21-2-barrier-defenses-and-the-innate-immune-response#0#0"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s://openstax.org/books/anatomy-and-physiology/pages/21-3-the-adaptive-immune-response-t-lymphocytes-and-their-functional-types#0#0" TargetMode="Externa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openstax.org/books/anatomy-and-physiology/pages/21-4-the-adaptive-immune-response-b-lymphocytes-and-antibodies#0#0"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3.xml"/><Relationship Id="rId4" Type="http://schemas.openxmlformats.org/officeDocument/2006/relationships/image" Target="../media/image12.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3C5560-7A9C-489F-9148-18C5E1D0F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DDC9B6-AE03-4A71-B5F9-485E57C22A7C}"/>
              </a:ext>
            </a:extLst>
          </p:cNvPr>
          <p:cNvSpPr>
            <a:spLocks noGrp="1"/>
          </p:cNvSpPr>
          <p:nvPr>
            <p:ph type="ctrTitle"/>
          </p:nvPr>
        </p:nvSpPr>
        <p:spPr>
          <a:xfrm>
            <a:off x="1578043" y="590062"/>
            <a:ext cx="5309140" cy="2838938"/>
          </a:xfrm>
        </p:spPr>
        <p:txBody>
          <a:bodyPr>
            <a:normAutofit/>
          </a:bodyPr>
          <a:lstStyle/>
          <a:p>
            <a:r>
              <a:rPr lang="en-US" sz="5400" dirty="0">
                <a:solidFill>
                  <a:schemeClr val="bg1"/>
                </a:solidFill>
              </a:rPr>
              <a:t>Welcome to week 7!</a:t>
            </a:r>
          </a:p>
        </p:txBody>
      </p:sp>
      <p:sp>
        <p:nvSpPr>
          <p:cNvPr id="3" name="Subtitle 2">
            <a:extLst>
              <a:ext uri="{FF2B5EF4-FFF2-40B4-BE49-F238E27FC236}">
                <a16:creationId xmlns:a16="http://schemas.microsoft.com/office/drawing/2014/main" id="{290E2C78-4C28-450B-B8E1-1F54EE12AC7C}"/>
              </a:ext>
            </a:extLst>
          </p:cNvPr>
          <p:cNvSpPr>
            <a:spLocks noGrp="1"/>
          </p:cNvSpPr>
          <p:nvPr>
            <p:ph type="subTitle" idx="1"/>
          </p:nvPr>
        </p:nvSpPr>
        <p:spPr>
          <a:xfrm>
            <a:off x="1578044" y="3429000"/>
            <a:ext cx="4517954" cy="3149702"/>
          </a:xfrm>
        </p:spPr>
        <p:txBody>
          <a:bodyPr>
            <a:normAutofit/>
          </a:bodyPr>
          <a:lstStyle/>
          <a:p>
            <a:r>
              <a:rPr lang="en-US" sz="2000" dirty="0">
                <a:solidFill>
                  <a:schemeClr val="bg1"/>
                </a:solidFill>
              </a:rPr>
              <a:t>Chapter 21 and 22</a:t>
            </a:r>
          </a:p>
          <a:p>
            <a:r>
              <a:rPr lang="en-US" sz="2000" dirty="0">
                <a:solidFill>
                  <a:schemeClr val="bg1"/>
                </a:solidFill>
              </a:rPr>
              <a:t>Reminders:</a:t>
            </a:r>
          </a:p>
          <a:p>
            <a:pPr marL="342900" indent="-342900">
              <a:buFont typeface="Wingdings" panose="05000000000000000000" pitchFamily="2" charset="2"/>
              <a:buChar char="ü"/>
            </a:pPr>
            <a:r>
              <a:rPr lang="en-US" sz="2000" dirty="0">
                <a:solidFill>
                  <a:schemeClr val="bg1"/>
                </a:solidFill>
              </a:rPr>
              <a:t>Vaccine/Immune Assignment</a:t>
            </a:r>
          </a:p>
          <a:p>
            <a:pPr marL="342900" indent="-342900">
              <a:buFont typeface="Wingdings" panose="05000000000000000000" pitchFamily="2" charset="2"/>
              <a:buChar char="ü"/>
            </a:pPr>
            <a:r>
              <a:rPr lang="en-US" sz="2000" dirty="0">
                <a:solidFill>
                  <a:schemeClr val="bg1"/>
                </a:solidFill>
              </a:rPr>
              <a:t>The purpose of this assignment is to evaluate a variety of sources as they pertain to vaccines, immunity and COVID.</a:t>
            </a:r>
          </a:p>
        </p:txBody>
      </p:sp>
      <p:sp>
        <p:nvSpPr>
          <p:cNvPr id="11"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13"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5"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17" name="Straight Connector 1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50520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0836425" y="5436655"/>
            <a:ext cx="151536" cy="151536"/>
          </a:xfrm>
          <a:prstGeom prst="rect">
            <a:avLst/>
          </a:prstGeom>
        </p:spPr>
      </p:pic>
      <p:pic>
        <p:nvPicPr>
          <p:cNvPr id="21" name="Graphic 20">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45175" y="5896734"/>
            <a:ext cx="108625" cy="108625"/>
          </a:xfrm>
          <a:prstGeom prst="rect">
            <a:avLst/>
          </a:prstGeom>
        </p:spPr>
      </p:pic>
      <p:pic>
        <p:nvPicPr>
          <p:cNvPr id="23" name="Graphic 22">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554288" y="6038004"/>
            <a:ext cx="95759" cy="95759"/>
          </a:xfrm>
          <a:prstGeom prst="rect">
            <a:avLst/>
          </a:prstGeom>
        </p:spPr>
      </p:pic>
      <p:pic>
        <p:nvPicPr>
          <p:cNvPr id="5124" name="Picture 4" descr="Coronavirus">
            <a:extLst>
              <a:ext uri="{FF2B5EF4-FFF2-40B4-BE49-F238E27FC236}">
                <a16:creationId xmlns:a16="http://schemas.microsoft.com/office/drawing/2014/main" id="{C456E542-D445-44C0-9659-61C1A28B9DD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19517"/>
          <a:stretch/>
        </p:blipFill>
        <p:spPr bwMode="auto">
          <a:xfrm>
            <a:off x="6814080" y="2274672"/>
            <a:ext cx="5366235" cy="432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985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E8E73C-DA3F-4991-882D-1D40022EF99E}"/>
              </a:ext>
            </a:extLst>
          </p:cNvPr>
          <p:cNvSpPr>
            <a:spLocks noGrp="1"/>
          </p:cNvSpPr>
          <p:nvPr>
            <p:ph type="title"/>
          </p:nvPr>
        </p:nvSpPr>
        <p:spPr/>
        <p:txBody>
          <a:bodyPr>
            <a:normAutofit fontScale="90000"/>
          </a:bodyPr>
          <a:lstStyle/>
          <a:p>
            <a:br>
              <a:rPr lang="en-US" dirty="0"/>
            </a:br>
            <a:r>
              <a:rPr lang="en-US" dirty="0"/>
              <a:t>Lymphatic System: </a:t>
            </a:r>
            <a:r>
              <a:rPr lang="en-US" sz="2700" dirty="0"/>
              <a:t>vessels and ducts that remove interstitial fluid from tissue and return it to the blood</a:t>
            </a:r>
          </a:p>
        </p:txBody>
      </p:sp>
      <p:pic>
        <p:nvPicPr>
          <p:cNvPr id="4" name="Content Placeholder 3">
            <a:extLst>
              <a:ext uri="{FF2B5EF4-FFF2-40B4-BE49-F238E27FC236}">
                <a16:creationId xmlns:a16="http://schemas.microsoft.com/office/drawing/2014/main" id="{52006997-C181-45E3-B8D4-CE9054E33A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5773480" y="172720"/>
            <a:ext cx="5578732" cy="7291336"/>
          </a:xfrm>
          <a:prstGeom prst="rect">
            <a:avLst/>
          </a:prstGeom>
          <a:noFill/>
          <a:ln>
            <a:noFill/>
          </a:ln>
          <a:scene3d>
            <a:camera prst="orthographicFront">
              <a:rot lat="300072" lon="21599984" rev="21599961"/>
            </a:camera>
            <a:lightRig rig="threePt" dir="t"/>
          </a:scene3d>
        </p:spPr>
      </p:pic>
      <p:sp>
        <p:nvSpPr>
          <p:cNvPr id="6" name="Text Placeholder 5">
            <a:extLst>
              <a:ext uri="{FF2B5EF4-FFF2-40B4-BE49-F238E27FC236}">
                <a16:creationId xmlns:a16="http://schemas.microsoft.com/office/drawing/2014/main" id="{B30E4431-E2E5-4CDF-8AC5-496565F01445}"/>
              </a:ext>
            </a:extLst>
          </p:cNvPr>
          <p:cNvSpPr>
            <a:spLocks noGrp="1"/>
          </p:cNvSpPr>
          <p:nvPr>
            <p:ph type="body" sz="half" idx="2"/>
          </p:nvPr>
        </p:nvSpPr>
        <p:spPr>
          <a:xfrm>
            <a:off x="839788" y="2057400"/>
            <a:ext cx="3932237" cy="4791302"/>
          </a:xfrm>
        </p:spPr>
        <p:txBody>
          <a:bodyPr vert="horz" lIns="91440" tIns="45720" rIns="91440" bIns="45720" rtlCol="0" anchor="t">
            <a:normAutofit lnSpcReduction="10000"/>
          </a:bodyPr>
          <a:lstStyle/>
          <a:p>
            <a:r>
              <a:rPr lang="en-US" sz="1800" dirty="0"/>
              <a:t>(The other fluid in our body)</a:t>
            </a:r>
          </a:p>
          <a:p>
            <a:endParaRPr lang="en-US" sz="1800" dirty="0"/>
          </a:p>
          <a:p>
            <a:r>
              <a:rPr lang="en-US" sz="1800" dirty="0"/>
              <a:t>Key organs that produce WBCs; </a:t>
            </a:r>
          </a:p>
          <a:p>
            <a:r>
              <a:rPr lang="en-US" sz="1800" u="sng" dirty="0"/>
              <a:t>Primary organs</a:t>
            </a:r>
          </a:p>
          <a:p>
            <a:r>
              <a:rPr lang="en-US" sz="1800" dirty="0"/>
              <a:t>Bones!</a:t>
            </a:r>
          </a:p>
          <a:p>
            <a:r>
              <a:rPr lang="en-US" sz="1800" dirty="0"/>
              <a:t> T cells mature in thymus (regulation)</a:t>
            </a:r>
          </a:p>
          <a:p>
            <a:r>
              <a:rPr lang="en-US" sz="1800" dirty="0"/>
              <a:t> B cells mature in bones (antibody-secreting)</a:t>
            </a:r>
          </a:p>
          <a:p>
            <a:r>
              <a:rPr lang="en-US" sz="1800" u="sng" dirty="0"/>
              <a:t>Secondary organs</a:t>
            </a:r>
          </a:p>
          <a:p>
            <a:r>
              <a:rPr lang="en-US" sz="1800" dirty="0"/>
              <a:t>Lymph nodes</a:t>
            </a:r>
          </a:p>
          <a:p>
            <a:r>
              <a:rPr lang="en-US" sz="1800" dirty="0"/>
              <a:t>Spleen</a:t>
            </a:r>
          </a:p>
          <a:p>
            <a:endParaRPr lang="en-US" sz="1800" dirty="0"/>
          </a:p>
          <a:p>
            <a:r>
              <a:rPr lang="en-US" sz="1800" dirty="0"/>
              <a:t>What is the difference between lymphocytes and leukocytes?</a:t>
            </a:r>
          </a:p>
          <a:p>
            <a:endParaRPr lang="en-US" dirty="0"/>
          </a:p>
        </p:txBody>
      </p:sp>
    </p:spTree>
    <p:extLst>
      <p:ext uri="{BB962C8B-B14F-4D97-AF65-F5344CB8AC3E}">
        <p14:creationId xmlns:p14="http://schemas.microsoft.com/office/powerpoint/2010/main" val="2063239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8617-4AA4-4EB5-8CA1-26B7931F5976}"/>
              </a:ext>
            </a:extLst>
          </p:cNvPr>
          <p:cNvSpPr>
            <a:spLocks noGrp="1"/>
          </p:cNvSpPr>
          <p:nvPr>
            <p:ph type="title"/>
          </p:nvPr>
        </p:nvSpPr>
        <p:spPr/>
        <p:txBody>
          <a:bodyPr/>
          <a:lstStyle/>
          <a:p>
            <a:r>
              <a:rPr lang="en-US"/>
              <a:t>Some immune terms</a:t>
            </a:r>
          </a:p>
        </p:txBody>
      </p:sp>
      <p:sp>
        <p:nvSpPr>
          <p:cNvPr id="3" name="Content Placeholder 2">
            <a:extLst>
              <a:ext uri="{FF2B5EF4-FFF2-40B4-BE49-F238E27FC236}">
                <a16:creationId xmlns:a16="http://schemas.microsoft.com/office/drawing/2014/main" id="{576B0D1C-D679-4834-9F18-CB1A1A64D488}"/>
              </a:ext>
            </a:extLst>
          </p:cNvPr>
          <p:cNvSpPr>
            <a:spLocks noGrp="1"/>
          </p:cNvSpPr>
          <p:nvPr>
            <p:ph idx="1"/>
          </p:nvPr>
        </p:nvSpPr>
        <p:spPr>
          <a:xfrm>
            <a:off x="838200" y="1425387"/>
            <a:ext cx="10515600" cy="4751575"/>
          </a:xfrm>
        </p:spPr>
        <p:txBody>
          <a:bodyPr>
            <a:normAutofit fontScale="92500" lnSpcReduction="20000"/>
          </a:bodyPr>
          <a:lstStyle/>
          <a:p>
            <a:r>
              <a:rPr lang="en-US" b="1" u="sng"/>
              <a:t>Basophil </a:t>
            </a:r>
            <a:r>
              <a:rPr lang="en-US"/>
              <a:t>coordinate histamine and inflammation, large</a:t>
            </a:r>
          </a:p>
          <a:p>
            <a:r>
              <a:rPr lang="en-US" b="1" u="sng"/>
              <a:t>Dendritic cell  </a:t>
            </a:r>
            <a:r>
              <a:rPr lang="en-US"/>
              <a:t>present antigens to the T cells</a:t>
            </a:r>
          </a:p>
          <a:p>
            <a:r>
              <a:rPr lang="en-US" b="1" u="sng"/>
              <a:t>Mast cell </a:t>
            </a:r>
            <a:r>
              <a:rPr lang="en-US"/>
              <a:t>heal wounds and defend</a:t>
            </a:r>
          </a:p>
          <a:p>
            <a:r>
              <a:rPr lang="en-US" b="1" u="sng"/>
              <a:t>T cell (target in HIV) </a:t>
            </a:r>
            <a:r>
              <a:rPr lang="en-US"/>
              <a:t>release cytokines</a:t>
            </a:r>
          </a:p>
          <a:p>
            <a:r>
              <a:rPr lang="en-US" b="1" u="sng"/>
              <a:t>Memory Cell </a:t>
            </a:r>
            <a:r>
              <a:rPr lang="en-US" u="sng"/>
              <a:t>specific</a:t>
            </a:r>
            <a:r>
              <a:rPr lang="en-US" b="1" u="sng"/>
              <a:t>, </a:t>
            </a:r>
            <a:r>
              <a:rPr lang="en-US"/>
              <a:t>form response and are </a:t>
            </a:r>
            <a:r>
              <a:rPr lang="en-US" err="1"/>
              <a:t>REactivated</a:t>
            </a:r>
            <a:endParaRPr lang="en-US"/>
          </a:p>
          <a:p>
            <a:r>
              <a:rPr lang="en-US" b="1" u="sng"/>
              <a:t>Epitope signal on cell. In HIV, CD4 is main signal</a:t>
            </a:r>
          </a:p>
          <a:p>
            <a:r>
              <a:rPr lang="en-US" b="1" u="sng"/>
              <a:t>Neutrophil, monocyte, macrophages and mast cells </a:t>
            </a:r>
            <a:r>
              <a:rPr lang="en-US"/>
              <a:t>are all phages </a:t>
            </a:r>
          </a:p>
          <a:p>
            <a:r>
              <a:rPr lang="en-US" b="1" u="sng"/>
              <a:t>Cyto-vs. chemokine </a:t>
            </a:r>
            <a:r>
              <a:rPr lang="en-US" err="1"/>
              <a:t>cyto</a:t>
            </a:r>
            <a:r>
              <a:rPr lang="en-US"/>
              <a:t> is general, and chemo is specific </a:t>
            </a:r>
            <a:r>
              <a:rPr lang="en-US" err="1"/>
              <a:t>cyto</a:t>
            </a:r>
            <a:r>
              <a:rPr lang="en-US"/>
              <a:t> for inflammation. Proteins that trigger reception</a:t>
            </a:r>
          </a:p>
          <a:p>
            <a:r>
              <a:rPr lang="en-US" b="1" u="sng"/>
              <a:t>T and B </a:t>
            </a:r>
            <a:r>
              <a:rPr lang="en-US"/>
              <a:t>both start in bone and develop in Bone or Thymus</a:t>
            </a:r>
          </a:p>
        </p:txBody>
      </p:sp>
    </p:spTree>
    <p:extLst>
      <p:ext uri="{BB962C8B-B14F-4D97-AF65-F5344CB8AC3E}">
        <p14:creationId xmlns:p14="http://schemas.microsoft.com/office/powerpoint/2010/main" val="2677335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C56EB-F0E4-43A5-9083-F752F493636D}"/>
              </a:ext>
            </a:extLst>
          </p:cNvPr>
          <p:cNvSpPr>
            <a:spLocks noGrp="1"/>
          </p:cNvSpPr>
          <p:nvPr>
            <p:ph type="title"/>
          </p:nvPr>
        </p:nvSpPr>
        <p:spPr/>
        <p:txBody>
          <a:bodyPr/>
          <a:lstStyle/>
          <a:p>
            <a:r>
              <a:rPr lang="en-US"/>
              <a:t>-</a:t>
            </a:r>
            <a:r>
              <a:rPr lang="en-US" err="1"/>
              <a:t>cytes</a:t>
            </a:r>
          </a:p>
        </p:txBody>
      </p:sp>
      <p:sp>
        <p:nvSpPr>
          <p:cNvPr id="3" name="Content Placeholder 2">
            <a:extLst>
              <a:ext uri="{FF2B5EF4-FFF2-40B4-BE49-F238E27FC236}">
                <a16:creationId xmlns:a16="http://schemas.microsoft.com/office/drawing/2014/main" id="{A8F24E56-20DD-4355-97B8-93458CCFA2E0}"/>
              </a:ext>
            </a:extLst>
          </p:cNvPr>
          <p:cNvSpPr>
            <a:spLocks noGrp="1"/>
          </p:cNvSpPr>
          <p:nvPr>
            <p:ph idx="1"/>
          </p:nvPr>
        </p:nvSpPr>
        <p:spPr/>
        <p:txBody>
          <a:bodyPr vert="horz" lIns="91440" tIns="45720" rIns="91440" bIns="45720" rtlCol="0" anchor="t">
            <a:normAutofit/>
          </a:bodyPr>
          <a:lstStyle/>
          <a:p>
            <a:r>
              <a:rPr lang="en-US" sz="4400"/>
              <a:t>Erythrocytes=RBCs, carry O via hemoglobin</a:t>
            </a:r>
          </a:p>
          <a:p>
            <a:pPr marL="0" indent="0">
              <a:buNone/>
            </a:pPr>
            <a:endParaRPr lang="en-US" sz="4400"/>
          </a:p>
          <a:p>
            <a:r>
              <a:rPr lang="en-US" sz="4400"/>
              <a:t>Leukocytes=WBCs (granulocytes or agranulocytes)</a:t>
            </a:r>
          </a:p>
          <a:p>
            <a:pPr lvl="1"/>
            <a:r>
              <a:rPr lang="en-US" sz="4000"/>
              <a:t>Lymphocytes=agranular lymphocytes</a:t>
            </a:r>
          </a:p>
        </p:txBody>
      </p:sp>
    </p:spTree>
    <p:extLst>
      <p:ext uri="{BB962C8B-B14F-4D97-AF65-F5344CB8AC3E}">
        <p14:creationId xmlns:p14="http://schemas.microsoft.com/office/powerpoint/2010/main" val="3966688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CCF12-38DC-129C-7099-C245A038141B}"/>
              </a:ext>
            </a:extLst>
          </p:cNvPr>
          <p:cNvSpPr>
            <a:spLocks noGrp="1"/>
          </p:cNvSpPr>
          <p:nvPr>
            <p:ph type="title"/>
          </p:nvPr>
        </p:nvSpPr>
        <p:spPr/>
        <p:txBody>
          <a:bodyPr/>
          <a:lstStyle/>
          <a:p>
            <a:r>
              <a:rPr lang="en-US" dirty="0"/>
              <a:t>Cells </a:t>
            </a:r>
          </a:p>
        </p:txBody>
      </p:sp>
      <p:sp>
        <p:nvSpPr>
          <p:cNvPr id="4" name="Text Placeholder 3">
            <a:extLst>
              <a:ext uri="{FF2B5EF4-FFF2-40B4-BE49-F238E27FC236}">
                <a16:creationId xmlns:a16="http://schemas.microsoft.com/office/drawing/2014/main" id="{924879F3-8C24-DE11-D500-DFA59EAAC25C}"/>
              </a:ext>
            </a:extLst>
          </p:cNvPr>
          <p:cNvSpPr>
            <a:spLocks noGrp="1"/>
          </p:cNvSpPr>
          <p:nvPr>
            <p:ph type="body" sz="half" idx="2"/>
          </p:nvPr>
        </p:nvSpPr>
        <p:spPr/>
        <p:txBody>
          <a:bodyPr/>
          <a:lstStyle/>
          <a:p>
            <a:r>
              <a:rPr lang="en-US" dirty="0"/>
              <a:t>Found under Read/Watch</a:t>
            </a:r>
          </a:p>
          <a:p>
            <a:r>
              <a:rPr lang="en-US" dirty="0"/>
              <a:t>“Images for Immunity”</a:t>
            </a:r>
          </a:p>
        </p:txBody>
      </p:sp>
      <p:pic>
        <p:nvPicPr>
          <p:cNvPr id="5" name="Content Placeholder 4">
            <a:extLst>
              <a:ext uri="{FF2B5EF4-FFF2-40B4-BE49-F238E27FC236}">
                <a16:creationId xmlns:a16="http://schemas.microsoft.com/office/drawing/2014/main" id="{7EE81C89-AFD2-4D73-5845-6A2823AC418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72025" y="344384"/>
            <a:ext cx="6913294" cy="6056415"/>
          </a:xfrm>
          <a:prstGeom prst="rect">
            <a:avLst/>
          </a:prstGeom>
          <a:noFill/>
        </p:spPr>
      </p:pic>
    </p:spTree>
    <p:extLst>
      <p:ext uri="{BB962C8B-B14F-4D97-AF65-F5344CB8AC3E}">
        <p14:creationId xmlns:p14="http://schemas.microsoft.com/office/powerpoint/2010/main" val="2780863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Image result for image peanut allergy cells">
            <a:extLst>
              <a:ext uri="{FF2B5EF4-FFF2-40B4-BE49-F238E27FC236}">
                <a16:creationId xmlns:a16="http://schemas.microsoft.com/office/drawing/2014/main" id="{B76B0FE0-75D3-4402-B9D1-7CF9F67E8A2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966" b="9010"/>
          <a:stretch/>
        </p:blipFill>
        <p:spPr bwMode="auto">
          <a:xfrm>
            <a:off x="307775" y="261437"/>
            <a:ext cx="11576450" cy="6335126"/>
          </a:xfrm>
          <a:prstGeom prst="rect">
            <a:avLst/>
          </a:prstGeom>
          <a:noFill/>
        </p:spPr>
      </p:pic>
      <p:cxnSp>
        <p:nvCxnSpPr>
          <p:cNvPr id="16" name="Straight Connector 15">
            <a:extLst>
              <a:ext uri="{FF2B5EF4-FFF2-40B4-BE49-F238E27FC236}">
                <a16:creationId xmlns:a16="http://schemas.microsoft.com/office/drawing/2014/main" id="{7C9ADA25-078F-42AB-B92D-4535AA4442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1676400" y="-87137"/>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281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26708-DCC5-4D62-90BF-D3FB8FF30EC9}"/>
              </a:ext>
            </a:extLst>
          </p:cNvPr>
          <p:cNvSpPr>
            <a:spLocks noGrp="1"/>
          </p:cNvSpPr>
          <p:nvPr>
            <p:ph type="title"/>
          </p:nvPr>
        </p:nvSpPr>
        <p:spPr/>
        <p:txBody>
          <a:bodyPr/>
          <a:lstStyle/>
          <a:p>
            <a:r>
              <a:rPr lang="en-US"/>
              <a:t>Immunity: this is what we want</a:t>
            </a:r>
          </a:p>
        </p:txBody>
      </p:sp>
      <p:pic>
        <p:nvPicPr>
          <p:cNvPr id="5" name="Picture 5" descr="Diagram&#10;&#10;Description automatically generated">
            <a:extLst>
              <a:ext uri="{FF2B5EF4-FFF2-40B4-BE49-F238E27FC236}">
                <a16:creationId xmlns:a16="http://schemas.microsoft.com/office/drawing/2014/main" id="{6BDCC796-D145-4D13-A3AC-35FE1C6AEF95}"/>
              </a:ext>
            </a:extLst>
          </p:cNvPr>
          <p:cNvPicPr>
            <a:picLocks noGrp="1" noChangeAspect="1"/>
          </p:cNvPicPr>
          <p:nvPr>
            <p:ph sz="half" idx="1"/>
          </p:nvPr>
        </p:nvPicPr>
        <p:blipFill>
          <a:blip r:embed="rId2"/>
          <a:stretch>
            <a:fillRect/>
          </a:stretch>
        </p:blipFill>
        <p:spPr>
          <a:xfrm>
            <a:off x="838200" y="1307806"/>
            <a:ext cx="6434470" cy="5550194"/>
          </a:xfrm>
        </p:spPr>
      </p:pic>
      <p:pic>
        <p:nvPicPr>
          <p:cNvPr id="6" name="Picture 6" descr="Table&#10;&#10;Description automatically generated">
            <a:extLst>
              <a:ext uri="{FF2B5EF4-FFF2-40B4-BE49-F238E27FC236}">
                <a16:creationId xmlns:a16="http://schemas.microsoft.com/office/drawing/2014/main" id="{4C01CC0F-E714-48E8-AFB4-3F3A47FFF216}"/>
              </a:ext>
            </a:extLst>
          </p:cNvPr>
          <p:cNvPicPr>
            <a:picLocks noGrp="1" noChangeAspect="1"/>
          </p:cNvPicPr>
          <p:nvPr>
            <p:ph sz="half" idx="2"/>
          </p:nvPr>
        </p:nvPicPr>
        <p:blipFill>
          <a:blip r:embed="rId3"/>
          <a:stretch>
            <a:fillRect/>
          </a:stretch>
        </p:blipFill>
        <p:spPr>
          <a:xfrm>
            <a:off x="7028120" y="1445873"/>
            <a:ext cx="5163880" cy="4947556"/>
          </a:xfrm>
        </p:spPr>
      </p:pic>
    </p:spTree>
    <p:extLst>
      <p:ext uri="{BB962C8B-B14F-4D97-AF65-F5344CB8AC3E}">
        <p14:creationId xmlns:p14="http://schemas.microsoft.com/office/powerpoint/2010/main" val="3075750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A888-8EED-4102-94A1-C31F99960A94}"/>
              </a:ext>
            </a:extLst>
          </p:cNvPr>
          <p:cNvSpPr>
            <a:spLocks noGrp="1"/>
          </p:cNvSpPr>
          <p:nvPr>
            <p:ph type="title"/>
          </p:nvPr>
        </p:nvSpPr>
        <p:spPr>
          <a:xfrm>
            <a:off x="838200" y="365125"/>
            <a:ext cx="10515600" cy="1558925"/>
          </a:xfrm>
        </p:spPr>
        <p:txBody>
          <a:bodyPr>
            <a:normAutofit fontScale="9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500" b="1" i="0" u="sng" strike="noStrike" kern="1200" cap="none" spc="0" normalizeH="0" baseline="0" noProof="0" dirty="0">
                <a:ln>
                  <a:noFill/>
                </a:ln>
                <a:solidFill>
                  <a:srgbClr val="333333"/>
                </a:solidFill>
                <a:effectLst/>
                <a:uLnTx/>
                <a:uFillTx/>
                <a:latin typeface="Neue Helvetica W01"/>
                <a:ea typeface="+mn-ea"/>
                <a:cs typeface="+mn-cs"/>
                <a:hlinkClick r:id="rId2"/>
              </a:rPr>
              <a:t>Barrier Defenses and the Innate Immune Response</a:t>
            </a:r>
            <a:br>
              <a:rPr kumimoji="0" lang="en-US" sz="2500" b="1" i="0" u="sng" strike="noStrike" kern="1200" cap="none" spc="0" normalizeH="0" baseline="0" noProof="0" dirty="0">
                <a:ln>
                  <a:noFill/>
                </a:ln>
                <a:solidFill>
                  <a:srgbClr val="333333"/>
                </a:solidFill>
                <a:effectLst/>
                <a:uLnTx/>
                <a:uFillTx/>
                <a:latin typeface="Neue Helvetica W01"/>
                <a:ea typeface="+mn-ea"/>
                <a:cs typeface="+mn-cs"/>
              </a:rPr>
            </a:br>
            <a:r>
              <a:rPr lang="en-US" sz="2500" b="1" u="sng" dirty="0">
                <a:solidFill>
                  <a:srgbClr val="333333"/>
                </a:solidFill>
                <a:latin typeface="Neue Helvetica W01"/>
                <a:ea typeface="+mn-ea"/>
                <a:cs typeface="+mn-cs"/>
              </a:rPr>
              <a:t>Chronological=Barrier</a:t>
            </a:r>
            <a:r>
              <a:rPr kumimoji="0" lang="en-US" sz="2500" b="1" i="0" u="sng" strike="noStrike" kern="1200" cap="none" spc="0" normalizeH="0" baseline="0" noProof="0" dirty="0">
                <a:ln>
                  <a:noFill/>
                </a:ln>
                <a:solidFill>
                  <a:srgbClr val="333333"/>
                </a:solidFill>
                <a:effectLst/>
                <a:uLnTx/>
                <a:uFillTx/>
                <a:latin typeface="Neue Helvetica W01"/>
                <a:ea typeface="+mn-ea"/>
                <a:cs typeface="+mn-cs"/>
              </a:rPr>
              <a:t>, Innate, Adaptive</a:t>
            </a:r>
            <a:br>
              <a:rPr kumimoji="0" lang="en-US" sz="2500" b="1" i="0" u="sng" strike="noStrike" kern="1200" cap="none" spc="0" normalizeH="0" baseline="0" noProof="0" dirty="0">
                <a:ln>
                  <a:noFill/>
                </a:ln>
                <a:solidFill>
                  <a:srgbClr val="333333"/>
                </a:solidFill>
                <a:effectLst/>
                <a:uLnTx/>
                <a:uFillTx/>
                <a:latin typeface="Neue Helvetica W01"/>
                <a:ea typeface="+mn-ea"/>
                <a:cs typeface="+mn-cs"/>
              </a:rPr>
            </a:br>
            <a:br>
              <a:rPr kumimoji="0" lang="en-US" sz="2500" b="1" i="0" u="sng" strike="noStrike" kern="1200" cap="none" spc="0" normalizeH="0" baseline="0" noProof="0" dirty="0">
                <a:ln>
                  <a:noFill/>
                </a:ln>
                <a:solidFill>
                  <a:srgbClr val="333333"/>
                </a:solidFill>
                <a:effectLst/>
                <a:uLnTx/>
                <a:uFillTx/>
                <a:latin typeface="Neue Helvetica W01"/>
                <a:ea typeface="+mn-ea"/>
                <a:cs typeface="+mn-cs"/>
              </a:rPr>
            </a:br>
            <a:endParaRPr lang="en-US" dirty="0"/>
          </a:p>
        </p:txBody>
      </p:sp>
      <p:sp>
        <p:nvSpPr>
          <p:cNvPr id="3" name="Content Placeholder 2">
            <a:extLst>
              <a:ext uri="{FF2B5EF4-FFF2-40B4-BE49-F238E27FC236}">
                <a16:creationId xmlns:a16="http://schemas.microsoft.com/office/drawing/2014/main" id="{9CAD6ED7-76FB-403D-B3A6-0BB9C93ECBD8}"/>
              </a:ext>
            </a:extLst>
          </p:cNvPr>
          <p:cNvSpPr>
            <a:spLocks noGrp="1"/>
          </p:cNvSpPr>
          <p:nvPr>
            <p:ph idx="1"/>
          </p:nvPr>
        </p:nvSpPr>
        <p:spPr>
          <a:xfrm>
            <a:off x="838200" y="1238250"/>
            <a:ext cx="10515600" cy="5254625"/>
          </a:xfrm>
        </p:spPr>
        <p:txBody>
          <a:bodyPr>
            <a:normAutofit fontScale="92500" lnSpcReduction="20000"/>
          </a:bodyPr>
          <a:lstStyle/>
          <a:p>
            <a:pPr algn="l"/>
            <a:r>
              <a:rPr kumimoji="0" lang="en-US" sz="3200" b="0" i="0" u="none" strike="noStrike" kern="1200" cap="none" spc="0" normalizeH="0" baseline="0" noProof="0">
                <a:ln>
                  <a:noFill/>
                </a:ln>
                <a:solidFill>
                  <a:srgbClr val="424242"/>
                </a:solidFill>
                <a:effectLst/>
                <a:uLnTx/>
                <a:uFillTx/>
                <a:latin typeface="Neue Helvetica W01"/>
                <a:ea typeface="+mn-ea"/>
                <a:cs typeface="+mn-cs"/>
              </a:rPr>
              <a:t>1. Barrier defenses-body’s first line of physical defense against pathogens</a:t>
            </a:r>
            <a:endParaRPr lang="en-US" b="0" i="0">
              <a:solidFill>
                <a:srgbClr val="424242"/>
              </a:solidFill>
              <a:effectLst/>
              <a:latin typeface="Neue Helvetica W01"/>
            </a:endParaRPr>
          </a:p>
          <a:p>
            <a:pPr algn="l"/>
            <a:r>
              <a:rPr lang="en-US">
                <a:solidFill>
                  <a:srgbClr val="424242"/>
                </a:solidFill>
                <a:latin typeface="Neue Helvetica W01"/>
              </a:rPr>
              <a:t>2. Innate i</a:t>
            </a:r>
            <a:r>
              <a:rPr lang="en-US" b="0" i="0">
                <a:solidFill>
                  <a:srgbClr val="424242"/>
                </a:solidFill>
                <a:effectLst/>
                <a:latin typeface="Neue Helvetica W01"/>
              </a:rPr>
              <a:t>mmune responses-early physiological control of infections.</a:t>
            </a:r>
            <a:r>
              <a:rPr kumimoji="0" lang="en-US" sz="3200" b="0" i="0" u="none" strike="noStrike" kern="1200" cap="none" spc="0" normalizeH="0" baseline="0" noProof="0">
                <a:ln>
                  <a:noFill/>
                </a:ln>
                <a:solidFill>
                  <a:srgbClr val="424242"/>
                </a:solidFill>
                <a:effectLst/>
                <a:uLnTx/>
                <a:uFillTx/>
                <a:latin typeface="Neue Helvetica W01"/>
                <a:ea typeface="+mn-ea"/>
                <a:cs typeface="+mn-cs"/>
              </a:rPr>
              <a:t> Innate responses occur rapidly, but with less specificity and effectiveness </a:t>
            </a:r>
            <a:endParaRPr lang="en-US" b="0" i="0">
              <a:solidFill>
                <a:srgbClr val="424242"/>
              </a:solidFill>
              <a:effectLst/>
              <a:latin typeface="Neue Helvetica W01"/>
            </a:endParaRPr>
          </a:p>
          <a:p>
            <a:pPr algn="l"/>
            <a:r>
              <a:rPr lang="en-US" b="0" i="0">
                <a:solidFill>
                  <a:srgbClr val="424242"/>
                </a:solidFill>
                <a:effectLst/>
                <a:latin typeface="Neue Helvetica W01"/>
              </a:rPr>
              <a:t>Innate responses can be caused by a variety of cells, mediators, and antibacterial proteins such as </a:t>
            </a:r>
            <a:r>
              <a:rPr lang="en-US" b="0" i="0">
                <a:solidFill>
                  <a:srgbClr val="424242"/>
                </a:solidFill>
                <a:effectLst/>
                <a:highlight>
                  <a:srgbClr val="00FF00"/>
                </a:highlight>
                <a:latin typeface="Neue Helvetica W01"/>
              </a:rPr>
              <a:t>complement.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srgbClr val="424242"/>
                </a:solidFill>
                <a:effectLst/>
                <a:highlight>
                  <a:srgbClr val="FFFF00"/>
                </a:highlight>
                <a:uLnTx/>
                <a:uFillTx/>
                <a:latin typeface="Neue Helvetica W01"/>
                <a:ea typeface="+mn-ea"/>
                <a:cs typeface="+mn-cs"/>
              </a:rPr>
              <a:t>3. Adaptive immune response. </a:t>
            </a:r>
          </a:p>
          <a:p>
            <a:pPr algn="l"/>
            <a:r>
              <a:rPr lang="en-US" b="0" i="0">
                <a:solidFill>
                  <a:srgbClr val="424242"/>
                </a:solidFill>
                <a:effectLst/>
                <a:highlight>
                  <a:srgbClr val="FFFF00"/>
                </a:highlight>
                <a:latin typeface="Neue Helvetica W01"/>
              </a:rPr>
              <a:t>Within the first few days of an infection, another series of antibacterial proteins are induced, each with activities against certain bacteria, including opsonization of certain species. </a:t>
            </a:r>
          </a:p>
          <a:p>
            <a:pPr algn="l"/>
            <a:r>
              <a:rPr lang="en-US" b="0" i="0">
                <a:solidFill>
                  <a:srgbClr val="424242"/>
                </a:solidFill>
                <a:effectLst/>
                <a:latin typeface="Neue Helvetica W01"/>
              </a:rPr>
              <a:t>Additionally, </a:t>
            </a:r>
            <a:r>
              <a:rPr lang="en-US" b="0" i="0">
                <a:solidFill>
                  <a:srgbClr val="424242"/>
                </a:solidFill>
                <a:effectLst/>
                <a:highlight>
                  <a:srgbClr val="FFFF00"/>
                </a:highlight>
                <a:latin typeface="Neue Helvetica W01"/>
              </a:rPr>
              <a:t>interferons</a:t>
            </a:r>
            <a:r>
              <a:rPr lang="en-US" b="0" i="0">
                <a:solidFill>
                  <a:srgbClr val="424242"/>
                </a:solidFill>
                <a:effectLst/>
                <a:latin typeface="Neue Helvetica W01"/>
              </a:rPr>
              <a:t> are induced that protect cells from viruses in their vicinity. </a:t>
            </a:r>
            <a:endParaRPr lang="en-US"/>
          </a:p>
        </p:txBody>
      </p:sp>
    </p:spTree>
    <p:extLst>
      <p:ext uri="{BB962C8B-B14F-4D97-AF65-F5344CB8AC3E}">
        <p14:creationId xmlns:p14="http://schemas.microsoft.com/office/powerpoint/2010/main" val="3359500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Content Placeholder 17" descr="Diagram&#10;&#10;Description automatically generated">
            <a:extLst>
              <a:ext uri="{FF2B5EF4-FFF2-40B4-BE49-F238E27FC236}">
                <a16:creationId xmlns:a16="http://schemas.microsoft.com/office/drawing/2014/main" id="{A28E2715-C2E6-45C3-923E-6F0DEDB70E9D}"/>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2158" b="3256"/>
          <a:stretch/>
        </p:blipFill>
        <p:spPr>
          <a:xfrm>
            <a:off x="20" y="10"/>
            <a:ext cx="12191980" cy="6857990"/>
          </a:xfrm>
          <a:prstGeom prst="rect">
            <a:avLst/>
          </a:prstGeom>
        </p:spPr>
      </p:pic>
      <p:sp>
        <p:nvSpPr>
          <p:cNvPr id="27" name="Rectangle 26">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70CA2B1-9479-46EC-811F-083DA0820FBA}"/>
              </a:ext>
            </a:extLst>
          </p:cNvPr>
          <p:cNvSpPr>
            <a:spLocks noGrp="1"/>
          </p:cNvSpPr>
          <p:nvPr>
            <p:ph type="title"/>
          </p:nvPr>
        </p:nvSpPr>
        <p:spPr>
          <a:xfrm>
            <a:off x="477980" y="113017"/>
            <a:ext cx="6354335" cy="1171253"/>
          </a:xfrm>
        </p:spPr>
        <p:txBody>
          <a:bodyPr vert="horz" lIns="91440" tIns="45720" rIns="91440" bIns="45720" rtlCol="0" anchor="b">
            <a:normAutofit fontScale="90000"/>
          </a:bodyPr>
          <a:lstStyle/>
          <a:p>
            <a:r>
              <a:rPr lang="en-US" sz="3800" b="1" i="0" kern="1200" cap="all" baseline="0" dirty="0">
                <a:solidFill>
                  <a:schemeClr val="tx1"/>
                </a:solidFill>
                <a:latin typeface="+mj-lt"/>
                <a:ea typeface="+mj-ea"/>
                <a:cs typeface="+mj-cs"/>
              </a:rPr>
              <a:t>Primary and Humoral (think fluid)</a:t>
            </a:r>
          </a:p>
        </p:txBody>
      </p:sp>
    </p:spTree>
    <p:extLst>
      <p:ext uri="{BB962C8B-B14F-4D97-AF65-F5344CB8AC3E}">
        <p14:creationId xmlns:p14="http://schemas.microsoft.com/office/powerpoint/2010/main" val="321155675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06B4F-A0A4-464B-84F7-593A84652E2E}"/>
              </a:ext>
            </a:extLst>
          </p:cNvPr>
          <p:cNvSpPr>
            <a:spLocks noGrp="1"/>
          </p:cNvSpPr>
          <p:nvPr>
            <p:ph type="title"/>
          </p:nvPr>
        </p:nvSpPr>
        <p:spPr>
          <a:xfrm>
            <a:off x="838200" y="365125"/>
            <a:ext cx="11353800" cy="1325563"/>
          </a:xfrm>
        </p:spPr>
        <p:txBody>
          <a:bodyPr>
            <a:normAutofit/>
          </a:bodyPr>
          <a:lstStyle/>
          <a:p>
            <a:pPr algn="ctr"/>
            <a:r>
              <a:rPr lang="en-US" dirty="0"/>
              <a:t>Innate vs. Adaptive </a:t>
            </a:r>
            <a:br>
              <a:rPr lang="en-US" dirty="0"/>
            </a:br>
            <a:r>
              <a:rPr lang="en-US" sz="3600" dirty="0"/>
              <a:t>(develops, think: specific memory)</a:t>
            </a:r>
          </a:p>
        </p:txBody>
      </p:sp>
      <p:pic>
        <p:nvPicPr>
          <p:cNvPr id="5" name="Content Placeholder 4" descr="Diagram&#10;&#10;Description automatically generated">
            <a:extLst>
              <a:ext uri="{FF2B5EF4-FFF2-40B4-BE49-F238E27FC236}">
                <a16:creationId xmlns:a16="http://schemas.microsoft.com/office/drawing/2014/main" id="{51623B13-A931-45DF-98CA-9707D2A941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5608" y="1690688"/>
            <a:ext cx="7708605" cy="4933396"/>
          </a:xfrm>
        </p:spPr>
      </p:pic>
    </p:spTree>
    <p:extLst>
      <p:ext uri="{BB962C8B-B14F-4D97-AF65-F5344CB8AC3E}">
        <p14:creationId xmlns:p14="http://schemas.microsoft.com/office/powerpoint/2010/main" val="1430613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2AA6-B4FA-4129-BB83-7032C84BBD5C}"/>
              </a:ext>
            </a:extLst>
          </p:cNvPr>
          <p:cNvSpPr>
            <a:spLocks noGrp="1"/>
          </p:cNvSpPr>
          <p:nvPr>
            <p:ph type="title"/>
          </p:nvPr>
        </p:nvSpPr>
        <p:spPr/>
        <p:txBody>
          <a:bodyPr>
            <a:normAutofit fontScale="90000"/>
          </a:bodyPr>
          <a:lstStyle/>
          <a:p>
            <a:pPr algn="ctr"/>
            <a:r>
              <a:rPr lang="en-US" sz="3100" b="1" dirty="0"/>
              <a:t>Ch 20: </a:t>
            </a:r>
            <a:r>
              <a:rPr lang="en-US" sz="3100" dirty="0"/>
              <a:t>Trent: “Vasoconstriction”. WHY?</a:t>
            </a:r>
            <a:br>
              <a:rPr lang="en-US" dirty="0"/>
            </a:br>
            <a:r>
              <a:rPr lang="en-US" sz="3100" b="1" dirty="0"/>
              <a:t>22</a:t>
            </a:r>
            <a:r>
              <a:rPr lang="en-US" sz="3100" dirty="0"/>
              <a:t> Recall “Inflammation” </a:t>
            </a:r>
            <a:br>
              <a:rPr lang="en-US" sz="3100" dirty="0"/>
            </a:br>
            <a:r>
              <a:rPr lang="en-US" sz="3100" dirty="0"/>
              <a:t>(endothelium is a straight-up liner)</a:t>
            </a:r>
          </a:p>
        </p:txBody>
      </p:sp>
      <p:sp>
        <p:nvSpPr>
          <p:cNvPr id="3" name="Content Placeholder 2">
            <a:extLst>
              <a:ext uri="{FF2B5EF4-FFF2-40B4-BE49-F238E27FC236}">
                <a16:creationId xmlns:a16="http://schemas.microsoft.com/office/drawing/2014/main" id="{B597E9BF-66DE-4A86-8821-5DD60F377172}"/>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7EF96E55-ADA9-4189-B78C-01D7297D3B61}"/>
              </a:ext>
            </a:extLst>
          </p:cNvPr>
          <p:cNvSpPr>
            <a:spLocks noGrp="1"/>
          </p:cNvSpPr>
          <p:nvPr>
            <p:ph sz="half" idx="2"/>
          </p:nvPr>
        </p:nvSpPr>
        <p:spPr/>
        <p:txBody>
          <a:bodyPr/>
          <a:lstStyle/>
          <a:p>
            <a:endParaRPr lang="en-US"/>
          </a:p>
        </p:txBody>
      </p:sp>
      <p:pic>
        <p:nvPicPr>
          <p:cNvPr id="1026" name="Picture 2">
            <a:extLst>
              <a:ext uri="{FF2B5EF4-FFF2-40B4-BE49-F238E27FC236}">
                <a16:creationId xmlns:a16="http://schemas.microsoft.com/office/drawing/2014/main" id="{5A1B9906-8FB4-48A2-AF4D-2F7CB402F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963" y="1690688"/>
            <a:ext cx="10515600" cy="5167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297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3">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F292A3D8-6C2D-5DBB-955C-7F0CA1EC1519}"/>
              </a:ext>
            </a:extLst>
          </p:cNvPr>
          <p:cNvSpPr>
            <a:spLocks noGrp="1"/>
          </p:cNvSpPr>
          <p:nvPr>
            <p:ph type="title"/>
          </p:nvPr>
        </p:nvSpPr>
        <p:spPr>
          <a:xfrm>
            <a:off x="6657715" y="467271"/>
            <a:ext cx="4195674" cy="2052522"/>
          </a:xfrm>
        </p:spPr>
        <p:txBody>
          <a:bodyPr anchor="b">
            <a:normAutofit/>
          </a:bodyPr>
          <a:lstStyle/>
          <a:p>
            <a:r>
              <a:rPr lang="en-US" dirty="0"/>
              <a:t>For fun: </a:t>
            </a:r>
            <a:br>
              <a:rPr lang="en-US" dirty="0"/>
            </a:br>
            <a:r>
              <a:rPr lang="en-US" dirty="0"/>
              <a:t>			</a:t>
            </a:r>
            <a:r>
              <a:rPr lang="en-US" sz="1600" dirty="0"/>
              <a:t>Thanks, ES!</a:t>
            </a:r>
          </a:p>
        </p:txBody>
      </p:sp>
      <p:sp>
        <p:nvSpPr>
          <p:cNvPr id="33" name="Oval 25">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Nova"/>
              <a:ea typeface="+mn-ea"/>
              <a:cs typeface="+mn-cs"/>
            </a:endParaRPr>
          </a:p>
        </p:txBody>
      </p:sp>
      <p:pic>
        <p:nvPicPr>
          <p:cNvPr id="4" name="Picture 3">
            <a:extLst>
              <a:ext uri="{FF2B5EF4-FFF2-40B4-BE49-F238E27FC236}">
                <a16:creationId xmlns:a16="http://schemas.microsoft.com/office/drawing/2014/main" id="{425BEF79-2364-5B40-E403-ED5418FADB5C}"/>
              </a:ext>
            </a:extLst>
          </p:cNvPr>
          <p:cNvPicPr>
            <a:picLocks noChangeAspect="1"/>
          </p:cNvPicPr>
          <p:nvPr/>
        </p:nvPicPr>
        <p:blipFill rotWithShape="1">
          <a:blip r:embed="rId2"/>
          <a:srcRect l="16920" r="12328" b="-2"/>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35"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Nova"/>
              <a:ea typeface="+mn-ea"/>
              <a:cs typeface="+mn-cs"/>
            </a:endParaRPr>
          </a:p>
        </p:txBody>
      </p:sp>
      <p:sp>
        <p:nvSpPr>
          <p:cNvPr id="30"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Nova"/>
              <a:ea typeface="+mn-ea"/>
              <a:cs typeface="+mn-cs"/>
            </a:endParaRPr>
          </a:p>
        </p:txBody>
      </p:sp>
      <p:sp>
        <p:nvSpPr>
          <p:cNvPr id="3" name="Content Placeholder 2">
            <a:extLst>
              <a:ext uri="{FF2B5EF4-FFF2-40B4-BE49-F238E27FC236}">
                <a16:creationId xmlns:a16="http://schemas.microsoft.com/office/drawing/2014/main" id="{FE40B6C7-564F-E636-91AE-0A44B2D4247A}"/>
              </a:ext>
            </a:extLst>
          </p:cNvPr>
          <p:cNvSpPr>
            <a:spLocks noGrp="1"/>
          </p:cNvSpPr>
          <p:nvPr>
            <p:ph idx="1"/>
          </p:nvPr>
        </p:nvSpPr>
        <p:spPr>
          <a:xfrm>
            <a:off x="6657715" y="2990818"/>
            <a:ext cx="4195673" cy="2913872"/>
          </a:xfrm>
        </p:spPr>
        <p:txBody>
          <a:bodyPr anchor="t">
            <a:normAutofit/>
          </a:bodyPr>
          <a:lstStyle/>
          <a:p>
            <a:r>
              <a:rPr lang="en-US" sz="1800" dirty="0"/>
              <a:t>What did the femur say to the patella?</a:t>
            </a:r>
          </a:p>
          <a:p>
            <a:endParaRPr lang="en-US" sz="1800" dirty="0"/>
          </a:p>
          <a:p>
            <a:endParaRPr lang="en-US" sz="1800" dirty="0"/>
          </a:p>
          <a:p>
            <a:r>
              <a:rPr lang="en-US" sz="1800" i="1" dirty="0"/>
              <a:t>I knee-d you! </a:t>
            </a:r>
          </a:p>
        </p:txBody>
      </p:sp>
      <p:sp>
        <p:nvSpPr>
          <p:cNvPr id="32"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Nova"/>
              <a:ea typeface="+mn-ea"/>
              <a:cs typeface="+mn-cs"/>
            </a:endParaRPr>
          </a:p>
        </p:txBody>
      </p:sp>
      <p:cxnSp>
        <p:nvCxnSpPr>
          <p:cNvPr id="34"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5956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F78F3-DDDC-4737-B3C6-B928FD680DDB}"/>
              </a:ext>
            </a:extLst>
          </p:cNvPr>
          <p:cNvSpPr>
            <a:spLocks noGrp="1"/>
          </p:cNvSpPr>
          <p:nvPr>
            <p:ph type="title"/>
          </p:nvPr>
        </p:nvSpPr>
        <p:spPr>
          <a:xfrm>
            <a:off x="838200" y="107880"/>
            <a:ext cx="10515600" cy="1199926"/>
          </a:xfrm>
        </p:spPr>
        <p:txBody>
          <a:bodyPr>
            <a:normAutofit fontScale="90000"/>
          </a:bodyPr>
          <a:lstStyle/>
          <a:p>
            <a:r>
              <a:rPr lang="en-US" dirty="0"/>
              <a:t>Immunity: this is how we </a:t>
            </a:r>
            <a:br>
              <a:rPr lang="en-US" dirty="0"/>
            </a:br>
            <a:r>
              <a:rPr lang="en-US" dirty="0"/>
              <a:t>		</a:t>
            </a:r>
            <a:r>
              <a:rPr lang="en-US" sz="2700" b="1" u="sng" dirty="0"/>
              <a:t>Naturally have it…..              		or </a:t>
            </a:r>
            <a:r>
              <a:rPr lang="en-US" sz="2700" b="1" i="1" u="sng" dirty="0"/>
              <a:t>Achieve</a:t>
            </a:r>
            <a:r>
              <a:rPr lang="en-US" sz="2700" b="1" u="sng" dirty="0"/>
              <a:t> it</a:t>
            </a:r>
          </a:p>
        </p:txBody>
      </p:sp>
      <p:pic>
        <p:nvPicPr>
          <p:cNvPr id="5" name="Content Placeholder 4" descr="Diagram&#10;&#10;Description automatically generated">
            <a:extLst>
              <a:ext uri="{FF2B5EF4-FFF2-40B4-BE49-F238E27FC236}">
                <a16:creationId xmlns:a16="http://schemas.microsoft.com/office/drawing/2014/main" id="{3C89F93C-C6A5-444D-BDBA-A0F2D9712D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5516" y="1307806"/>
            <a:ext cx="9867014" cy="6134985"/>
          </a:xfrm>
        </p:spPr>
      </p:pic>
    </p:spTree>
    <p:extLst>
      <p:ext uri="{BB962C8B-B14F-4D97-AF65-F5344CB8AC3E}">
        <p14:creationId xmlns:p14="http://schemas.microsoft.com/office/powerpoint/2010/main" val="2201871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E652E6E7-6678-469E-80DC-D746C8EF3F0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42" r="524"/>
          <a:stretch/>
        </p:blipFill>
        <p:spPr bwMode="auto">
          <a:xfrm>
            <a:off x="999685" y="640080"/>
            <a:ext cx="10884539" cy="5956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854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diagram&#10;&#10;Description automatically generated with medium confidence">
            <a:extLst>
              <a:ext uri="{FF2B5EF4-FFF2-40B4-BE49-F238E27FC236}">
                <a16:creationId xmlns:a16="http://schemas.microsoft.com/office/drawing/2014/main" id="{B6560E6D-C099-412A-85ED-BCE1875E9A9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363" b="298"/>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9B5DED-F455-4F32-A3A0-9A2670AE35C6}"/>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sz="4200" b="1" i="0" kern="1200" cap="all" baseline="0" dirty="0">
                <a:solidFill>
                  <a:schemeClr val="tx1"/>
                </a:solidFill>
                <a:latin typeface="+mj-lt"/>
                <a:ea typeface="+mj-ea"/>
                <a:cs typeface="+mj-cs"/>
              </a:rPr>
              <a:t>Phagocytes are Innate</a:t>
            </a:r>
          </a:p>
        </p:txBody>
      </p:sp>
    </p:spTree>
    <p:extLst>
      <p:ext uri="{BB962C8B-B14F-4D97-AF65-F5344CB8AC3E}">
        <p14:creationId xmlns:p14="http://schemas.microsoft.com/office/powerpoint/2010/main" val="2877922637"/>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E0A6B3-EB7E-45AA-ADB6-138489E0C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0C0EA1AB-DC8C-4976-9474-9313A673D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4" name="Picture 3">
            <a:extLst>
              <a:ext uri="{FF2B5EF4-FFF2-40B4-BE49-F238E27FC236}">
                <a16:creationId xmlns:a16="http://schemas.microsoft.com/office/drawing/2014/main" id="{7B0CBF85-0B9D-5E3E-F645-D6FE6C608E0A}"/>
              </a:ext>
            </a:extLst>
          </p:cNvPr>
          <p:cNvPicPr>
            <a:picLocks noChangeAspect="1"/>
          </p:cNvPicPr>
          <p:nvPr/>
        </p:nvPicPr>
        <p:blipFill rotWithShape="1">
          <a:blip r:embed="rId2">
            <a:duotone>
              <a:schemeClr val="accent1">
                <a:shade val="45000"/>
                <a:satMod val="135000"/>
              </a:schemeClr>
              <a:prstClr val="white"/>
            </a:duotone>
            <a:alphaModFix amt="35000"/>
          </a:blip>
          <a:srcRect t="9524" b="1544"/>
          <a:stretch/>
        </p:blipFill>
        <p:spPr>
          <a:xfrm>
            <a:off x="20" y="-8877"/>
            <a:ext cx="12191980" cy="6858000"/>
          </a:xfrm>
          <a:prstGeom prst="rect">
            <a:avLst/>
          </a:prstGeom>
        </p:spPr>
      </p:pic>
      <p:sp>
        <p:nvSpPr>
          <p:cNvPr id="2" name="Title 1">
            <a:extLst>
              <a:ext uri="{FF2B5EF4-FFF2-40B4-BE49-F238E27FC236}">
                <a16:creationId xmlns:a16="http://schemas.microsoft.com/office/drawing/2014/main" id="{CE15F92E-0C84-33FD-9B51-D587C93A0DF0}"/>
              </a:ext>
            </a:extLst>
          </p:cNvPr>
          <p:cNvSpPr>
            <a:spLocks noGrp="1"/>
          </p:cNvSpPr>
          <p:nvPr>
            <p:ph type="title"/>
          </p:nvPr>
        </p:nvSpPr>
        <p:spPr>
          <a:xfrm>
            <a:off x="1188069" y="381935"/>
            <a:ext cx="10709764" cy="1090538"/>
          </a:xfrm>
        </p:spPr>
        <p:txBody>
          <a:bodyPr anchor="b">
            <a:normAutofit/>
          </a:bodyPr>
          <a:lstStyle/>
          <a:p>
            <a:r>
              <a:rPr lang="en-US" sz="6100" dirty="0">
                <a:solidFill>
                  <a:srgbClr val="FFFFFF"/>
                </a:solidFill>
              </a:rPr>
              <a:t>Herd Immunity, Ecology Version</a:t>
            </a:r>
          </a:p>
        </p:txBody>
      </p:sp>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19"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7ABC42C-43A3-5B23-97F7-5F5FA12ED666}"/>
              </a:ext>
            </a:extLst>
          </p:cNvPr>
          <p:cNvSpPr>
            <a:spLocks noGrp="1"/>
          </p:cNvSpPr>
          <p:nvPr>
            <p:ph idx="1"/>
          </p:nvPr>
        </p:nvSpPr>
        <p:spPr>
          <a:xfrm>
            <a:off x="1188068" y="1711841"/>
            <a:ext cx="8264271" cy="4764223"/>
          </a:xfrm>
        </p:spPr>
        <p:txBody>
          <a:bodyPr anchor="t">
            <a:normAutofit/>
          </a:bodyPr>
          <a:lstStyle/>
          <a:p>
            <a:r>
              <a:rPr lang="en-US" sz="1800" dirty="0">
                <a:solidFill>
                  <a:srgbClr val="FFFFFF"/>
                </a:solidFill>
              </a:rPr>
              <a:t> </a:t>
            </a:r>
            <a:r>
              <a:rPr lang="en-US" sz="2400" dirty="0">
                <a:solidFill>
                  <a:srgbClr val="FFFFFF"/>
                </a:solidFill>
              </a:rPr>
              <a:t>The immunity an individual has due to exposure to </a:t>
            </a:r>
            <a:r>
              <a:rPr lang="en-US" sz="2400" i="1" dirty="0">
                <a:solidFill>
                  <a:srgbClr val="FFFFFF"/>
                </a:solidFill>
              </a:rPr>
              <a:t>multiple pathogens </a:t>
            </a:r>
            <a:r>
              <a:rPr lang="en-US" sz="2400" dirty="0">
                <a:solidFill>
                  <a:srgbClr val="FFFFFF"/>
                </a:solidFill>
              </a:rPr>
              <a:t>as a result of </a:t>
            </a:r>
            <a:r>
              <a:rPr lang="en-US" sz="2400" i="1" dirty="0">
                <a:solidFill>
                  <a:srgbClr val="FFFFFF"/>
                </a:solidFill>
              </a:rPr>
              <a:t>being part of </a:t>
            </a:r>
            <a:r>
              <a:rPr lang="en-US" sz="2400" dirty="0">
                <a:solidFill>
                  <a:srgbClr val="FFFFFF"/>
                </a:solidFill>
              </a:rPr>
              <a:t>a larger population or herd.</a:t>
            </a:r>
          </a:p>
          <a:p>
            <a:pPr marL="0" indent="0">
              <a:buNone/>
            </a:pPr>
            <a:r>
              <a:rPr lang="en-US" sz="2400" dirty="0">
                <a:solidFill>
                  <a:srgbClr val="FFFFFF"/>
                </a:solidFill>
              </a:rPr>
              <a:t>(what do you know about immunity as a result of COVID?) </a:t>
            </a:r>
          </a:p>
          <a:p>
            <a:pPr marL="0" indent="0">
              <a:buNone/>
            </a:pPr>
            <a:r>
              <a:rPr lang="en-US" sz="2400" dirty="0">
                <a:solidFill>
                  <a:srgbClr val="FFFFFF"/>
                </a:solidFill>
              </a:rPr>
              <a:t>Less immunity…..less resistance….our Immune systems are weaker, and more auto-immune diseases.</a:t>
            </a:r>
          </a:p>
          <a:p>
            <a:endParaRPr lang="en-US" sz="2400" dirty="0">
              <a:solidFill>
                <a:srgbClr val="FFFFFF"/>
              </a:solidFill>
            </a:endParaRPr>
          </a:p>
          <a:p>
            <a:pPr marL="0" indent="0">
              <a:buNone/>
            </a:pPr>
            <a:endParaRPr lang="en-US" sz="2400" dirty="0">
              <a:solidFill>
                <a:srgbClr val="FFFFFF"/>
              </a:solidFill>
            </a:endParaRPr>
          </a:p>
          <a:p>
            <a:r>
              <a:rPr lang="en-US" sz="2400" dirty="0">
                <a:solidFill>
                  <a:srgbClr val="FFFFFF"/>
                </a:solidFill>
              </a:rPr>
              <a:t>Resistance increases as exposure increases.</a:t>
            </a:r>
          </a:p>
          <a:p>
            <a:endParaRPr lang="en-US" sz="1800" dirty="0">
              <a:solidFill>
                <a:srgbClr val="FFFFFF"/>
              </a:solidFill>
            </a:endParaRPr>
          </a:p>
          <a:p>
            <a:endParaRPr lang="en-US" sz="1800" dirty="0">
              <a:solidFill>
                <a:srgbClr val="FFFFFF"/>
              </a:solidFill>
            </a:endParaRPr>
          </a:p>
        </p:txBody>
      </p:sp>
    </p:spTree>
    <p:extLst>
      <p:ext uri="{BB962C8B-B14F-4D97-AF65-F5344CB8AC3E}">
        <p14:creationId xmlns:p14="http://schemas.microsoft.com/office/powerpoint/2010/main" val="3770051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A3E7E-4A56-4A25-A6CE-AFAAB1957862}"/>
              </a:ext>
            </a:extLst>
          </p:cNvPr>
          <p:cNvSpPr>
            <a:spLocks noGrp="1"/>
          </p:cNvSpPr>
          <p:nvPr>
            <p:ph type="title"/>
          </p:nvPr>
        </p:nvSpPr>
        <p:spPr/>
        <p:txBody>
          <a:bodyPr>
            <a:normAutofit fontScale="90000"/>
          </a:bodyPr>
          <a:lstStyle/>
          <a:p>
            <a:r>
              <a:rPr lang="en-US"/>
              <a:t>Herd Immunity: What is role of "contact"?</a:t>
            </a:r>
          </a:p>
        </p:txBody>
      </p:sp>
      <p:pic>
        <p:nvPicPr>
          <p:cNvPr id="5" name="Picture 5" descr="Timeline&#10;&#10;Description automatically generated">
            <a:extLst>
              <a:ext uri="{FF2B5EF4-FFF2-40B4-BE49-F238E27FC236}">
                <a16:creationId xmlns:a16="http://schemas.microsoft.com/office/drawing/2014/main" id="{838FB135-0D76-4D0B-B524-4569A280CC04}"/>
              </a:ext>
            </a:extLst>
          </p:cNvPr>
          <p:cNvPicPr>
            <a:picLocks noGrp="1" noChangeAspect="1"/>
          </p:cNvPicPr>
          <p:nvPr>
            <p:ph idx="1"/>
          </p:nvPr>
        </p:nvPicPr>
        <p:blipFill>
          <a:blip r:embed="rId2"/>
          <a:stretch>
            <a:fillRect/>
          </a:stretch>
        </p:blipFill>
        <p:spPr>
          <a:xfrm>
            <a:off x="1571684" y="1382232"/>
            <a:ext cx="9782115" cy="5369441"/>
          </a:xfrm>
        </p:spPr>
      </p:pic>
    </p:spTree>
    <p:extLst>
      <p:ext uri="{BB962C8B-B14F-4D97-AF65-F5344CB8AC3E}">
        <p14:creationId xmlns:p14="http://schemas.microsoft.com/office/powerpoint/2010/main" val="1992790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FB4E2-BBDF-4E94-85D0-72632F1FD7E3}"/>
              </a:ext>
            </a:extLst>
          </p:cNvPr>
          <p:cNvSpPr>
            <a:spLocks noGrp="1"/>
          </p:cNvSpPr>
          <p:nvPr>
            <p:ph type="title"/>
          </p:nvPr>
        </p:nvSpPr>
        <p:spPr/>
        <p:txBody>
          <a:bodyPr>
            <a:normAutofit fontScale="90000"/>
          </a:bodyPr>
          <a:lstStyle/>
          <a:p>
            <a:r>
              <a:rPr lang="en-US" b="1" dirty="0"/>
              <a:t>Pathogen specificity;</a:t>
            </a:r>
            <a:r>
              <a:rPr lang="en-US" dirty="0"/>
              <a:t> starts developing in childhood</a:t>
            </a:r>
          </a:p>
        </p:txBody>
      </p:sp>
      <p:sp>
        <p:nvSpPr>
          <p:cNvPr id="3" name="Content Placeholder 2">
            <a:extLst>
              <a:ext uri="{FF2B5EF4-FFF2-40B4-BE49-F238E27FC236}">
                <a16:creationId xmlns:a16="http://schemas.microsoft.com/office/drawing/2014/main" id="{C077165B-F04B-4017-BAC3-93C4D30AC1F8}"/>
              </a:ext>
            </a:extLst>
          </p:cNvPr>
          <p:cNvSpPr>
            <a:spLocks noGrp="1"/>
          </p:cNvSpPr>
          <p:nvPr>
            <p:ph idx="1"/>
          </p:nvPr>
        </p:nvSpPr>
        <p:spPr>
          <a:xfrm>
            <a:off x="838200" y="2488019"/>
            <a:ext cx="10515600" cy="3688944"/>
          </a:xfrm>
        </p:spPr>
        <p:txBody>
          <a:bodyPr vert="horz" lIns="91440" tIns="45720" rIns="91440" bIns="45720" rtlCol="0" anchor="t">
            <a:normAutofit/>
          </a:bodyPr>
          <a:lstStyle/>
          <a:p>
            <a:r>
              <a:rPr lang="en-US" dirty="0"/>
              <a:t>Mucosal barrier in intestine (IgA and IgM)</a:t>
            </a:r>
          </a:p>
          <a:p>
            <a:r>
              <a:rPr lang="en-US" dirty="0"/>
              <a:t>Bacteria and fungi controlled by complement proteins</a:t>
            </a:r>
          </a:p>
          <a:p>
            <a:r>
              <a:rPr lang="en-US" dirty="0"/>
              <a:t>Viruses controlled by interferons and cytotoxic t cells</a:t>
            </a:r>
          </a:p>
          <a:p>
            <a:r>
              <a:rPr lang="en-US" dirty="0"/>
              <a:t>Worms controlled by eosinophils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279937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3D render of cells">
            <a:extLst>
              <a:ext uri="{FF2B5EF4-FFF2-40B4-BE49-F238E27FC236}">
                <a16:creationId xmlns:a16="http://schemas.microsoft.com/office/drawing/2014/main" id="{5EF828FE-0DB8-4383-8678-A542D2C90735}"/>
              </a:ext>
            </a:extLst>
          </p:cNvPr>
          <p:cNvPicPr>
            <a:picLocks noChangeAspect="1"/>
          </p:cNvPicPr>
          <p:nvPr/>
        </p:nvPicPr>
        <p:blipFill rotWithShape="1">
          <a:blip r:embed="rId2"/>
          <a:srcRect/>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34E41550-1B06-4CAE-9869-0C60F90E2956}"/>
              </a:ext>
            </a:extLst>
          </p:cNvPr>
          <p:cNvSpPr>
            <a:spLocks noGrp="1"/>
          </p:cNvSpPr>
          <p:nvPr>
            <p:ph type="title"/>
          </p:nvPr>
        </p:nvSpPr>
        <p:spPr>
          <a:xfrm>
            <a:off x="477981" y="581892"/>
            <a:ext cx="4023360" cy="3342690"/>
          </a:xfrm>
        </p:spPr>
        <p:txBody>
          <a:bodyPr vert="horz" lIns="91440" tIns="45720" rIns="91440" bIns="45720" rtlCol="0" anchor="b">
            <a:normAutofit/>
          </a:bodyPr>
          <a:lstStyle/>
          <a:p>
            <a:r>
              <a:rPr lang="en-US" sz="2800" b="1" i="0" kern="1200" cap="all" baseline="0" dirty="0">
                <a:solidFill>
                  <a:schemeClr val="tx1"/>
                </a:solidFill>
                <a:latin typeface="+mj-lt"/>
                <a:ea typeface="+mj-ea"/>
                <a:cs typeface="+mj-cs"/>
              </a:rPr>
              <a:t>22.4, 22.9: </a:t>
            </a:r>
            <a:r>
              <a:rPr lang="en-US" sz="2200" b="1" i="0" kern="1200" cap="all" baseline="0" dirty="0">
                <a:solidFill>
                  <a:schemeClr val="tx1"/>
                </a:solidFill>
                <a:latin typeface="+mj-lt"/>
                <a:ea typeface="+mj-ea"/>
                <a:cs typeface="+mj-cs"/>
              </a:rPr>
              <a:t>Basically, the primary response is the </a:t>
            </a:r>
            <a:r>
              <a:rPr lang="en-US" sz="2200" b="1" i="0" u="sng" kern="1200" cap="all" baseline="0" dirty="0">
                <a:solidFill>
                  <a:schemeClr val="tx1"/>
                </a:solidFill>
                <a:latin typeface="+mj-lt"/>
                <a:ea typeface="+mj-ea"/>
                <a:cs typeface="+mj-cs"/>
              </a:rPr>
              <a:t>first </a:t>
            </a:r>
            <a:r>
              <a:rPr lang="en-US" sz="2200" b="1" i="0" kern="1200" cap="all" baseline="0" dirty="0">
                <a:solidFill>
                  <a:schemeClr val="tx1"/>
                </a:solidFill>
                <a:latin typeface="+mj-lt"/>
                <a:ea typeface="+mj-ea"/>
                <a:cs typeface="+mj-cs"/>
              </a:rPr>
              <a:t>interaction with the antigen. Then clones of the T cells are made, allowing for memory.</a:t>
            </a:r>
          </a:p>
        </p:txBody>
      </p:sp>
    </p:spTree>
    <p:extLst>
      <p:ext uri="{BB962C8B-B14F-4D97-AF65-F5344CB8AC3E}">
        <p14:creationId xmlns:p14="http://schemas.microsoft.com/office/powerpoint/2010/main" val="3139250549"/>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2E82DDC-A66E-4825-9102-905818DDF813}"/>
              </a:ext>
            </a:extLst>
          </p:cNvPr>
          <p:cNvSpPr>
            <a:spLocks noGrp="1"/>
          </p:cNvSpPr>
          <p:nvPr>
            <p:ph type="title"/>
          </p:nvPr>
        </p:nvSpPr>
        <p:spPr>
          <a:xfrm>
            <a:off x="457200" y="451262"/>
            <a:ext cx="4412419" cy="4773201"/>
          </a:xfrm>
        </p:spPr>
        <p:txBody>
          <a:bodyPr vert="horz" lIns="91440" tIns="45720" rIns="91440" bIns="45720" rtlCol="0" anchor="t">
            <a:noAutofit/>
          </a:bodyPr>
          <a:lstStyle/>
          <a:p>
            <a:pPr algn="r"/>
            <a:br>
              <a:rPr lang="en-US" b="1" i="0" kern="1200" cap="all" baseline="0" dirty="0">
                <a:solidFill>
                  <a:schemeClr val="bg1"/>
                </a:solidFill>
                <a:latin typeface="+mj-lt"/>
                <a:ea typeface="+mj-ea"/>
                <a:cs typeface="+mj-cs"/>
              </a:rPr>
            </a:br>
            <a:r>
              <a:rPr lang="en-US" b="1" i="0" kern="1200" cap="all" baseline="0" dirty="0">
                <a:solidFill>
                  <a:schemeClr val="bg1"/>
                </a:solidFill>
                <a:latin typeface="+mj-lt"/>
                <a:ea typeface="+mj-ea"/>
                <a:cs typeface="+mj-cs"/>
              </a:rPr>
              <a:t>How do antibodies know?</a:t>
            </a:r>
          </a:p>
        </p:txBody>
      </p:sp>
      <p:sp>
        <p:nvSpPr>
          <p:cNvPr id="31"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33" name="Straight Connector 32">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6816"/>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9" name="Content Placeholder 8" descr="A picture containing text, clock&#10;&#10;Description automatically generated">
            <a:extLst>
              <a:ext uri="{FF2B5EF4-FFF2-40B4-BE49-F238E27FC236}">
                <a16:creationId xmlns:a16="http://schemas.microsoft.com/office/drawing/2014/main" id="{A68793A3-B7BE-47A0-8B43-8A723EDF2DED}"/>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1885" r="-1" b="-1"/>
          <a:stretch/>
        </p:blipFill>
        <p:spPr>
          <a:xfrm>
            <a:off x="5986926" y="1598246"/>
            <a:ext cx="5366861" cy="2234452"/>
          </a:xfrm>
          <a:prstGeom prst="rect">
            <a:avLst/>
          </a:prstGeom>
        </p:spPr>
      </p:pic>
      <p:sp>
        <p:nvSpPr>
          <p:cNvPr id="35"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pic>
        <p:nvPicPr>
          <p:cNvPr id="5" name="Content Placeholder 4" descr="A picture containing chart&#10;&#10;Description automatically generated">
            <a:extLst>
              <a:ext uri="{FF2B5EF4-FFF2-40B4-BE49-F238E27FC236}">
                <a16:creationId xmlns:a16="http://schemas.microsoft.com/office/drawing/2014/main" id="{183F6C30-3D6B-496E-A146-4A2235259578}"/>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24671" r="-1" b="2242"/>
          <a:stretch/>
        </p:blipFill>
        <p:spPr>
          <a:xfrm>
            <a:off x="5986926" y="4126172"/>
            <a:ext cx="5366858" cy="2196582"/>
          </a:xfrm>
          <a:prstGeom prst="rect">
            <a:avLst/>
          </a:prstGeom>
        </p:spPr>
      </p:pic>
    </p:spTree>
    <p:extLst>
      <p:ext uri="{BB962C8B-B14F-4D97-AF65-F5344CB8AC3E}">
        <p14:creationId xmlns:p14="http://schemas.microsoft.com/office/powerpoint/2010/main" val="1646731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57797F0B-86E7-47B6-B519-6C207D2165E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8411"/>
          <a:stretch/>
        </p:blipFill>
        <p:spPr>
          <a:xfrm>
            <a:off x="2251850" y="712518"/>
            <a:ext cx="9406743" cy="5147770"/>
          </a:xfrm>
          <a:prstGeom prst="rect">
            <a:avLst/>
          </a:prstGeom>
        </p:spPr>
      </p:pic>
      <p:sp>
        <p:nvSpPr>
          <p:cNvPr id="2" name="TextBox 1">
            <a:extLst>
              <a:ext uri="{FF2B5EF4-FFF2-40B4-BE49-F238E27FC236}">
                <a16:creationId xmlns:a16="http://schemas.microsoft.com/office/drawing/2014/main" id="{46C9A89C-61BC-0A09-E977-AE775D6F82F2}"/>
              </a:ext>
            </a:extLst>
          </p:cNvPr>
          <p:cNvSpPr txBox="1"/>
          <p:nvPr/>
        </p:nvSpPr>
        <p:spPr>
          <a:xfrm>
            <a:off x="855023" y="712518"/>
            <a:ext cx="1888176" cy="1754326"/>
          </a:xfrm>
          <a:prstGeom prst="rect">
            <a:avLst/>
          </a:prstGeom>
          <a:noFill/>
        </p:spPr>
        <p:txBody>
          <a:bodyPr wrap="square" rtlCol="0">
            <a:spAutoFit/>
          </a:bodyPr>
          <a:lstStyle/>
          <a:p>
            <a:r>
              <a:rPr lang="en-US" sz="3600" dirty="0">
                <a:solidFill>
                  <a:schemeClr val="bg1"/>
                </a:solidFill>
              </a:rPr>
              <a:t>22.4 </a:t>
            </a:r>
          </a:p>
          <a:p>
            <a:r>
              <a:rPr lang="en-US" sz="3600" dirty="0">
                <a:solidFill>
                  <a:schemeClr val="bg1"/>
                </a:solidFill>
              </a:rPr>
              <a:t>and </a:t>
            </a:r>
          </a:p>
          <a:p>
            <a:r>
              <a:rPr lang="en-US" sz="3600" dirty="0">
                <a:solidFill>
                  <a:schemeClr val="bg1"/>
                </a:solidFill>
              </a:rPr>
              <a:t>22.7</a:t>
            </a:r>
          </a:p>
        </p:txBody>
      </p:sp>
    </p:spTree>
    <p:extLst>
      <p:ext uri="{BB962C8B-B14F-4D97-AF65-F5344CB8AC3E}">
        <p14:creationId xmlns:p14="http://schemas.microsoft.com/office/powerpoint/2010/main" val="3865097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F1C079-7FB9-4B76-BDAA-24736868269D}"/>
              </a:ext>
            </a:extLst>
          </p:cNvPr>
          <p:cNvSpPr>
            <a:spLocks noGrp="1"/>
          </p:cNvSpPr>
          <p:nvPr>
            <p:ph type="title"/>
          </p:nvPr>
        </p:nvSpPr>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sng" strike="noStrike" kern="1200" cap="none" spc="0" normalizeH="0" baseline="0" noProof="0" dirty="0">
                <a:ln>
                  <a:noFill/>
                </a:ln>
                <a:solidFill>
                  <a:srgbClr val="333333"/>
                </a:solidFill>
                <a:effectLst/>
                <a:uLnTx/>
                <a:uFillTx/>
                <a:latin typeface="Neue Helvetica W01"/>
                <a:ea typeface="+mn-ea"/>
                <a:cs typeface="+mn-cs"/>
                <a:hlinkClick r:id="rId2"/>
              </a:rPr>
              <a:t>Adaptive Immune Response: T lymphocytes and Their Functional Types</a:t>
            </a:r>
            <a:br>
              <a:rPr lang="en-US" sz="1800" dirty="0"/>
            </a:br>
            <a:r>
              <a:rPr lang="en-US" sz="1800" dirty="0"/>
              <a:t>Review: Protein identifiers on the surface of the cell</a:t>
            </a:r>
          </a:p>
        </p:txBody>
      </p:sp>
      <p:pic>
        <p:nvPicPr>
          <p:cNvPr id="7" name="Content Placeholder 6" descr="Image result for image HIV science">
            <a:extLst>
              <a:ext uri="{FF2B5EF4-FFF2-40B4-BE49-F238E27FC236}">
                <a16:creationId xmlns:a16="http://schemas.microsoft.com/office/drawing/2014/main" id="{C94564F7-98C7-4E1F-8F9A-41998534DD6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4848447" y="542260"/>
            <a:ext cx="7343553" cy="5901070"/>
          </a:xfrm>
          <a:prstGeom prst="rect">
            <a:avLst/>
          </a:prstGeom>
          <a:noFill/>
          <a:ln>
            <a:noFill/>
          </a:ln>
        </p:spPr>
      </p:pic>
      <p:sp>
        <p:nvSpPr>
          <p:cNvPr id="8" name="Text Placeholder 7">
            <a:extLst>
              <a:ext uri="{FF2B5EF4-FFF2-40B4-BE49-F238E27FC236}">
                <a16:creationId xmlns:a16="http://schemas.microsoft.com/office/drawing/2014/main" id="{E84B9BFD-0DF1-44FE-A53F-A71DAB1D609D}"/>
              </a:ext>
            </a:extLst>
          </p:cNvPr>
          <p:cNvSpPr>
            <a:spLocks noGrp="1"/>
          </p:cNvSpPr>
          <p:nvPr>
            <p:ph type="body" sz="half" idx="2"/>
          </p:nvPr>
        </p:nvSpPr>
        <p:spPr/>
        <p:txBody>
          <a:bodyPr/>
          <a:lstStyle/>
          <a:p>
            <a:pPr algn="l"/>
            <a:r>
              <a:rPr lang="en-US" b="1" i="0">
                <a:solidFill>
                  <a:srgbClr val="424242"/>
                </a:solidFill>
                <a:effectLst/>
                <a:latin typeface="Neue Helvetica W01"/>
              </a:rPr>
              <a:t>T cells </a:t>
            </a:r>
            <a:r>
              <a:rPr lang="en-US" b="0" i="0">
                <a:solidFill>
                  <a:srgbClr val="424242"/>
                </a:solidFill>
                <a:effectLst/>
                <a:latin typeface="Neue Helvetica W01"/>
              </a:rPr>
              <a:t>recognize antigens with their antigen receptor, a complex of two protein chains on their surface. They do not recognize self-antigens, however, but only processed antigen presented on their surfaces in a binding groove of a major histocompatibility complex molecule (MHC). </a:t>
            </a:r>
          </a:p>
          <a:p>
            <a:pPr algn="l"/>
            <a:r>
              <a:rPr lang="en-US" b="0" i="1">
                <a:solidFill>
                  <a:srgbClr val="424242"/>
                </a:solidFill>
                <a:effectLst/>
                <a:latin typeface="Neue Helvetica W01"/>
              </a:rPr>
              <a:t>T cells develop in the thymus</a:t>
            </a:r>
            <a:r>
              <a:rPr lang="en-US" b="0" i="0">
                <a:solidFill>
                  <a:srgbClr val="424242"/>
                </a:solidFill>
                <a:effectLst/>
                <a:latin typeface="Neue Helvetica W01"/>
              </a:rPr>
              <a:t>, where they learn to use self-MHC molecules to recognize only foreign antigens, thus making them tolerant to self-antigens. There are several functional types of T lymphocytes, the major ones being </a:t>
            </a:r>
            <a:r>
              <a:rPr lang="en-US" b="1" i="0">
                <a:solidFill>
                  <a:srgbClr val="424242"/>
                </a:solidFill>
                <a:effectLst/>
                <a:latin typeface="Neue Helvetica W01"/>
              </a:rPr>
              <a:t>helper, regulatory, and cytotoxic T cells.</a:t>
            </a:r>
          </a:p>
          <a:p>
            <a:endParaRPr lang="en-US"/>
          </a:p>
        </p:txBody>
      </p:sp>
    </p:spTree>
    <p:extLst>
      <p:ext uri="{BB962C8B-B14F-4D97-AF65-F5344CB8AC3E}">
        <p14:creationId xmlns:p14="http://schemas.microsoft.com/office/powerpoint/2010/main" val="3173563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00DF6-2A8A-475E-94CE-6DF5F9231390}"/>
              </a:ext>
            </a:extLst>
          </p:cNvPr>
          <p:cNvSpPr>
            <a:spLocks noGrp="1"/>
          </p:cNvSpPr>
          <p:nvPr>
            <p:ph type="title"/>
          </p:nvPr>
        </p:nvSpPr>
        <p:spPr/>
        <p:txBody>
          <a:bodyPr>
            <a:normAutofit/>
          </a:bodyPr>
          <a:lstStyle/>
          <a:p>
            <a:r>
              <a:rPr lang="en-US" dirty="0"/>
              <a:t>Vessels and Resistance: THINK-What can slow down blood flow? (mathematic, or practical)</a:t>
            </a:r>
          </a:p>
        </p:txBody>
      </p:sp>
      <p:sp>
        <p:nvSpPr>
          <p:cNvPr id="3" name="Content Placeholder 2">
            <a:extLst>
              <a:ext uri="{FF2B5EF4-FFF2-40B4-BE49-F238E27FC236}">
                <a16:creationId xmlns:a16="http://schemas.microsoft.com/office/drawing/2014/main" id="{BC18736B-9E42-45AA-AB47-2FA649BD2FD4}"/>
              </a:ext>
            </a:extLst>
          </p:cNvPr>
          <p:cNvSpPr>
            <a:spLocks noGrp="1"/>
          </p:cNvSpPr>
          <p:nvPr>
            <p:ph idx="1"/>
          </p:nvPr>
        </p:nvSpPr>
        <p:spPr>
          <a:xfrm>
            <a:off x="1590674" y="1571625"/>
            <a:ext cx="9763125" cy="4605338"/>
          </a:xfrm>
        </p:spPr>
        <p:txBody>
          <a:bodyPr>
            <a:normAutofit lnSpcReduction="10000"/>
          </a:bodyPr>
          <a:lstStyle/>
          <a:p>
            <a:pPr marL="0" indent="0">
              <a:buNone/>
            </a:pPr>
            <a:endParaRPr lang="en-US" dirty="0"/>
          </a:p>
          <a:p>
            <a:pPr marL="0" indent="0">
              <a:buNone/>
            </a:pPr>
            <a:r>
              <a:rPr lang="en-US" dirty="0"/>
              <a:t>Note: Veins are called “capacitance” vessels. They have thinner walls, can stretch easily and therefore can hold a </a:t>
            </a:r>
            <a:r>
              <a:rPr lang="en-US" i="1" dirty="0"/>
              <a:t>lot-capacity.</a:t>
            </a:r>
            <a:endParaRPr lang="en-US" dirty="0"/>
          </a:p>
          <a:p>
            <a:pPr marL="0" indent="0">
              <a:buNone/>
            </a:pPr>
            <a:r>
              <a:rPr lang="en-US" b="1" u="sng" dirty="0"/>
              <a:t>Increase		Pressure			Flow</a:t>
            </a:r>
          </a:p>
          <a:p>
            <a:pPr marL="0" indent="0">
              <a:buNone/>
            </a:pPr>
            <a:r>
              <a:rPr lang="en-US" u="sng" dirty="0"/>
              <a:t>Volume 		Increase			Increase</a:t>
            </a:r>
          </a:p>
          <a:p>
            <a:pPr marL="0" indent="0">
              <a:buNone/>
            </a:pPr>
            <a:r>
              <a:rPr lang="en-US" sz="2400" u="sng" dirty="0"/>
              <a:t>Resistance/Viscosity </a:t>
            </a:r>
            <a:r>
              <a:rPr lang="en-US" u="sng" dirty="0"/>
              <a:t>	Increase			Decrease</a:t>
            </a:r>
          </a:p>
          <a:p>
            <a:pPr marL="0" indent="0">
              <a:buNone/>
            </a:pPr>
            <a:r>
              <a:rPr lang="en-US" u="sng" dirty="0"/>
              <a:t>Length		Decrease			Decrease</a:t>
            </a:r>
          </a:p>
          <a:p>
            <a:pPr marL="0" indent="0">
              <a:buNone/>
            </a:pPr>
            <a:r>
              <a:rPr lang="en-US" u="sng" dirty="0" err="1"/>
              <a:t>Diameter________Decrease_____________Increase</a:t>
            </a:r>
            <a:endParaRPr lang="en-US" u="sng" dirty="0"/>
          </a:p>
          <a:p>
            <a:pPr marL="0" indent="0">
              <a:buNone/>
            </a:pPr>
            <a:r>
              <a:rPr lang="en-US" u="sng" dirty="0"/>
              <a:t>	*remember that </a:t>
            </a:r>
            <a:r>
              <a:rPr lang="en-US" i="1" u="sng" dirty="0"/>
              <a:t>contraction</a:t>
            </a:r>
            <a:r>
              <a:rPr lang="en-US" u="sng" dirty="0"/>
              <a:t> decreases dia. &amp; </a:t>
            </a:r>
            <a:r>
              <a:rPr lang="en-US" i="1" u="sng" dirty="0"/>
              <a:t>relaxation</a:t>
            </a:r>
            <a:r>
              <a:rPr lang="en-US" u="sng" dirty="0"/>
              <a:t> increases it.</a:t>
            </a:r>
          </a:p>
          <a:p>
            <a:pPr marL="0" indent="0">
              <a:buNone/>
            </a:pPr>
            <a:endParaRPr lang="en-US" i="1" dirty="0"/>
          </a:p>
        </p:txBody>
      </p:sp>
      <p:pic>
        <p:nvPicPr>
          <p:cNvPr id="4" name="Picture 3">
            <a:extLst>
              <a:ext uri="{FF2B5EF4-FFF2-40B4-BE49-F238E27FC236}">
                <a16:creationId xmlns:a16="http://schemas.microsoft.com/office/drawing/2014/main" id="{5AC28E33-95D6-4893-AAD4-9961EDA6985E}"/>
              </a:ext>
            </a:extLst>
          </p:cNvPr>
          <p:cNvPicPr>
            <a:picLocks noChangeAspect="1"/>
          </p:cNvPicPr>
          <p:nvPr/>
        </p:nvPicPr>
        <p:blipFill>
          <a:blip r:embed="rId2"/>
          <a:stretch>
            <a:fillRect/>
          </a:stretch>
        </p:blipFill>
        <p:spPr>
          <a:xfrm>
            <a:off x="1066372" y="3497923"/>
            <a:ext cx="524301" cy="871804"/>
          </a:xfrm>
          <a:prstGeom prst="rect">
            <a:avLst/>
          </a:prstGeom>
        </p:spPr>
      </p:pic>
    </p:spTree>
    <p:extLst>
      <p:ext uri="{BB962C8B-B14F-4D97-AF65-F5344CB8AC3E}">
        <p14:creationId xmlns:p14="http://schemas.microsoft.com/office/powerpoint/2010/main" val="1151156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6FD934C1-AE55-42DF-B59D-1F88F52D081C}"/>
              </a:ext>
            </a:extLst>
          </p:cNvPr>
          <p:cNvSpPr>
            <a:spLocks noGrp="1"/>
          </p:cNvSpPr>
          <p:nvPr>
            <p:ph type="title"/>
          </p:nvPr>
        </p:nvSpPr>
        <p:spPr>
          <a:xfrm>
            <a:off x="457200" y="329610"/>
            <a:ext cx="4412419" cy="5826642"/>
          </a:xfrm>
        </p:spPr>
        <p:txBody>
          <a:bodyPr vert="horz" lIns="91440" tIns="45720" rIns="91440" bIns="45720" rtlCol="0" anchor="t">
            <a:normAutofit/>
          </a:bodyPr>
          <a:lstStyle/>
          <a:p>
            <a:pPr algn="r"/>
            <a:br>
              <a:rPr lang="en-US" sz="8000" b="1" i="0" kern="1200" cap="all" baseline="0" dirty="0">
                <a:solidFill>
                  <a:schemeClr val="bg1"/>
                </a:solidFill>
                <a:latin typeface="+mj-lt"/>
                <a:ea typeface="+mj-ea"/>
                <a:cs typeface="+mj-cs"/>
              </a:rPr>
            </a:br>
            <a:r>
              <a:rPr lang="en-US" sz="8000" b="1" i="0" kern="1200" cap="all" baseline="0" dirty="0">
                <a:solidFill>
                  <a:schemeClr val="bg1"/>
                </a:solidFill>
                <a:latin typeface="+mj-lt"/>
                <a:ea typeface="+mj-ea"/>
                <a:cs typeface="+mj-cs"/>
              </a:rPr>
              <a:t>Review</a:t>
            </a:r>
            <a:br>
              <a:rPr lang="en-US" sz="8000" b="1" i="0" kern="1200" cap="all" baseline="0" dirty="0">
                <a:solidFill>
                  <a:schemeClr val="bg1"/>
                </a:solidFill>
                <a:latin typeface="+mj-lt"/>
                <a:ea typeface="+mj-ea"/>
                <a:cs typeface="+mj-cs"/>
              </a:rPr>
            </a:br>
            <a:r>
              <a:rPr lang="en-US" sz="2200" b="0" i="0" dirty="0">
                <a:solidFill>
                  <a:srgbClr val="181B20"/>
                </a:solidFill>
                <a:effectLst/>
                <a:latin typeface="Arial" panose="020B0604020202020204" pitchFamily="34" charset="0"/>
              </a:rPr>
              <a:t>Blood cells are in three functional classes: red blood cells (erythrocytes), white blood cells (leukocytes) and platelets (thrombocytes). All three are formed in the bone marrow but have vastly different appearances and functions</a:t>
            </a:r>
            <a:r>
              <a:rPr lang="en-US" sz="3600" b="0" i="0" dirty="0">
                <a:solidFill>
                  <a:srgbClr val="181B20"/>
                </a:solidFill>
                <a:effectLst/>
                <a:latin typeface="Arial" panose="020B0604020202020204" pitchFamily="34" charset="0"/>
              </a:rPr>
              <a:t>.</a:t>
            </a:r>
            <a:br>
              <a:rPr lang="en-US" sz="3600" b="0" i="0" dirty="0">
                <a:solidFill>
                  <a:srgbClr val="181B20"/>
                </a:solidFill>
                <a:effectLst/>
                <a:latin typeface="Arial" panose="020B0604020202020204" pitchFamily="34" charset="0"/>
              </a:rPr>
            </a:br>
            <a:r>
              <a:rPr lang="en-US" sz="1800" b="0" i="0" dirty="0">
                <a:solidFill>
                  <a:srgbClr val="181B20"/>
                </a:solidFill>
                <a:effectLst/>
                <a:latin typeface="Arial" panose="020B0604020202020204" pitchFamily="34" charset="0"/>
              </a:rPr>
              <a:t>Taken from “Resource: Blood Cell Types”</a:t>
            </a:r>
            <a:endParaRPr lang="en-US" sz="1800" b="1" i="0" kern="1200" cap="all" baseline="0" dirty="0">
              <a:solidFill>
                <a:schemeClr val="bg1"/>
              </a:solidFill>
              <a:latin typeface="+mj-lt"/>
              <a:ea typeface="+mj-ea"/>
              <a:cs typeface="+mj-cs"/>
            </a:endParaRPr>
          </a:p>
        </p:txBody>
      </p:sp>
      <p:sp>
        <p:nvSpPr>
          <p:cNvPr id="75" name="!!plus graphic">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77" name="!!Straight Connector">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98246"/>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07FAAD6D-AAF6-41A4-9915-1589BB9DF9B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7244" r="17185"/>
          <a:stretch/>
        </p:blipFill>
        <p:spPr bwMode="auto">
          <a:xfrm>
            <a:off x="5986926" y="1598246"/>
            <a:ext cx="5569864" cy="4783504"/>
          </a:xfrm>
          <a:prstGeom prst="rect">
            <a:avLst/>
          </a:prstGeom>
          <a:noFill/>
          <a:extLst>
            <a:ext uri="{909E8E84-426E-40DD-AFC4-6F175D3DCCD1}">
              <a14:hiddenFill xmlns:a14="http://schemas.microsoft.com/office/drawing/2010/main">
                <a:solidFill>
                  <a:srgbClr val="FFFFFF"/>
                </a:solidFill>
              </a14:hiddenFill>
            </a:ext>
          </a:extLst>
        </p:spPr>
      </p:pic>
      <p:sp>
        <p:nvSpPr>
          <p:cNvPr id="79" name="!!circle graphic">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4151288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F5EB9-49AC-4BBE-936E-F0AE2A32FFCA}"/>
              </a:ext>
            </a:extLst>
          </p:cNvPr>
          <p:cNvSpPr>
            <a:spLocks noGrp="1"/>
          </p:cNvSpPr>
          <p:nvPr>
            <p:ph type="title"/>
          </p:nvPr>
        </p:nvSpPr>
        <p:spPr/>
        <p:txBody>
          <a:bodyPr>
            <a:normAutofit fontScale="90000"/>
          </a:bodyPr>
          <a:lstStyle/>
          <a:p>
            <a:r>
              <a:rPr lang="en-US" dirty="0"/>
              <a:t>22.7 and Lab: Immune System using images</a:t>
            </a:r>
          </a:p>
        </p:txBody>
      </p:sp>
      <p:sp>
        <p:nvSpPr>
          <p:cNvPr id="3" name="Content Placeholder 2">
            <a:extLst>
              <a:ext uri="{FF2B5EF4-FFF2-40B4-BE49-F238E27FC236}">
                <a16:creationId xmlns:a16="http://schemas.microsoft.com/office/drawing/2014/main" id="{F3E2BC96-6428-4928-B08D-583553F0F774}"/>
              </a:ext>
            </a:extLst>
          </p:cNvPr>
          <p:cNvSpPr>
            <a:spLocks noGrp="1"/>
          </p:cNvSpPr>
          <p:nvPr>
            <p:ph idx="1"/>
          </p:nvPr>
        </p:nvSpPr>
        <p:spPr/>
        <p:txBody>
          <a:bodyPr vert="horz" lIns="91440" tIns="45720" rIns="91440" bIns="45720" rtlCol="0" anchor="t">
            <a:normAutofit fontScale="77500" lnSpcReduction="20000"/>
          </a:bodyPr>
          <a:lstStyle/>
          <a:p>
            <a:r>
              <a:rPr lang="en-US"/>
              <a:t>Antibody </a:t>
            </a:r>
            <a:r>
              <a:rPr lang="en-US" err="1"/>
              <a:t>IgE</a:t>
            </a:r>
            <a:r>
              <a:rPr lang="en-US"/>
              <a:t>=protein of immediate response</a:t>
            </a:r>
          </a:p>
          <a:p>
            <a:r>
              <a:rPr lang="en-US"/>
              <a:t>Antibody IgG=food sensitivity, </a:t>
            </a:r>
            <a:r>
              <a:rPr lang="en-US" b="1"/>
              <a:t>can last longer (COVID)</a:t>
            </a:r>
          </a:p>
          <a:p>
            <a:r>
              <a:rPr lang="en-US"/>
              <a:t>Lymphocyte is a leukocyte but not all leukocytes are lymphocytes</a:t>
            </a:r>
          </a:p>
          <a:p>
            <a:pPr marL="0" indent="0">
              <a:buNone/>
            </a:pPr>
            <a:endParaRPr lang="en-US"/>
          </a:p>
          <a:p>
            <a:pPr marL="0" indent="0">
              <a:buNone/>
            </a:pPr>
            <a:r>
              <a:rPr lang="en-US" sz="3800"/>
              <a:t>Leukocytes:</a:t>
            </a:r>
          </a:p>
          <a:p>
            <a:pPr marL="514350" indent="-514350">
              <a:buAutoNum type="alphaUcPeriod"/>
            </a:pPr>
            <a:r>
              <a:rPr lang="en-US"/>
              <a:t>Granular                                           B. Agranular</a:t>
            </a:r>
          </a:p>
          <a:p>
            <a:pPr marL="0" indent="0">
              <a:buNone/>
            </a:pPr>
            <a:endParaRPr lang="en-US"/>
          </a:p>
          <a:p>
            <a:pPr marL="0" indent="0">
              <a:buNone/>
            </a:pPr>
            <a:r>
              <a:rPr lang="en-US"/>
              <a:t>neutrophil (destroy bacteria and fungi)       monocyte (break down on entry)</a:t>
            </a:r>
          </a:p>
          <a:p>
            <a:pPr marL="0" indent="0">
              <a:buNone/>
            </a:pPr>
            <a:r>
              <a:rPr lang="en-US"/>
              <a:t>basophil (alert-allergies)                            lymphocyte (produce antibodies)</a:t>
            </a:r>
          </a:p>
          <a:p>
            <a:pPr marL="0" indent="0">
              <a:buNone/>
            </a:pPr>
            <a:r>
              <a:rPr lang="en-US"/>
              <a:t>eosinophil (parasites and cancer, allergies)  </a:t>
            </a:r>
          </a:p>
        </p:txBody>
      </p:sp>
    </p:spTree>
    <p:extLst>
      <p:ext uri="{BB962C8B-B14F-4D97-AF65-F5344CB8AC3E}">
        <p14:creationId xmlns:p14="http://schemas.microsoft.com/office/powerpoint/2010/main" val="31910537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31" name="Straight Connector 103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33" name="Rectangle 1032">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D31487-A957-437D-88AA-46618A169185}"/>
              </a:ext>
            </a:extLst>
          </p:cNvPr>
          <p:cNvSpPr>
            <a:spLocks noGrp="1"/>
          </p:cNvSpPr>
          <p:nvPr>
            <p:ph type="title"/>
          </p:nvPr>
        </p:nvSpPr>
        <p:spPr>
          <a:xfrm>
            <a:off x="457200" y="478465"/>
            <a:ext cx="4412419" cy="5964865"/>
          </a:xfrm>
        </p:spPr>
        <p:txBody>
          <a:bodyPr vert="horz" lIns="91440" tIns="45720" rIns="91440" bIns="45720" rtlCol="0" anchor="t">
            <a:normAutofit/>
          </a:bodyPr>
          <a:lstStyle/>
          <a:p>
            <a:pPr algn="r"/>
            <a:r>
              <a:rPr lang="en-US" sz="2000" b="1" i="0" kern="1200" cap="all" baseline="0" dirty="0">
                <a:solidFill>
                  <a:schemeClr val="bg1"/>
                </a:solidFill>
                <a:latin typeface="+mj-lt"/>
                <a:ea typeface="+mj-ea"/>
                <a:cs typeface="+mj-cs"/>
              </a:rPr>
              <a:t>LAB: </a:t>
            </a:r>
            <a:r>
              <a:rPr lang="en-US" sz="2000" b="1" i="0" kern="1200" cap="all" baseline="0" dirty="0" err="1">
                <a:solidFill>
                  <a:schemeClr val="bg1"/>
                </a:solidFill>
                <a:latin typeface="+mj-lt"/>
                <a:ea typeface="+mj-ea"/>
                <a:cs typeface="+mj-cs"/>
              </a:rPr>
              <a:t>PhysioEx</a:t>
            </a:r>
            <a:r>
              <a:rPr lang="en-US" sz="2000" b="1" i="0" kern="1200" cap="all" baseline="0" dirty="0">
                <a:solidFill>
                  <a:schemeClr val="bg1"/>
                </a:solidFill>
                <a:latin typeface="+mj-lt"/>
                <a:ea typeface="+mj-ea"/>
                <a:cs typeface="+mj-cs"/>
              </a:rPr>
              <a:t> 12: Answer Questions for Act. 1, AND 3 ONLY</a:t>
            </a:r>
            <a:br>
              <a:rPr lang="en-US" sz="2000" b="1" i="0" kern="1200" cap="all" baseline="0" dirty="0">
                <a:solidFill>
                  <a:schemeClr val="bg1"/>
                </a:solidFill>
                <a:latin typeface="+mj-lt"/>
                <a:ea typeface="+mj-ea"/>
                <a:cs typeface="+mj-cs"/>
              </a:rPr>
            </a:br>
            <a:br>
              <a:rPr lang="en-US" sz="2000" b="1" i="0" kern="1200" cap="all" baseline="0" dirty="0">
                <a:solidFill>
                  <a:schemeClr val="bg1"/>
                </a:solidFill>
                <a:latin typeface="+mj-lt"/>
                <a:ea typeface="+mj-ea"/>
                <a:cs typeface="+mj-cs"/>
              </a:rPr>
            </a:br>
            <a:r>
              <a:rPr lang="en-US" sz="2000" b="1" i="0" kern="1200" cap="all" baseline="0" dirty="0">
                <a:solidFill>
                  <a:schemeClr val="bg1"/>
                </a:solidFill>
                <a:latin typeface="+mj-lt"/>
                <a:ea typeface="+mj-ea"/>
                <a:cs typeface="+mj-cs"/>
              </a:rPr>
              <a:t>the assumption is: If antigens generate antibodies, when we find a particular antibody, the antigen must be present also.</a:t>
            </a:r>
          </a:p>
        </p:txBody>
      </p:sp>
      <p:sp>
        <p:nvSpPr>
          <p:cNvPr id="1035"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037" name="Straight Connector 103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D7DACB67-445B-EA18-2BE4-DD721F23A5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86926" y="1998772"/>
            <a:ext cx="5569864" cy="3982452"/>
          </a:xfrm>
          <a:prstGeom prst="rect">
            <a:avLst/>
          </a:prstGeom>
          <a:noFill/>
          <a:extLst>
            <a:ext uri="{909E8E84-426E-40DD-AFC4-6F175D3DCCD1}">
              <a14:hiddenFill xmlns:a14="http://schemas.microsoft.com/office/drawing/2010/main">
                <a:solidFill>
                  <a:srgbClr val="FFFFFF"/>
                </a:solidFill>
              </a14:hiddenFill>
            </a:ext>
          </a:extLst>
        </p:spPr>
      </p:pic>
      <p:sp>
        <p:nvSpPr>
          <p:cNvPr id="1039"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3510817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8617-4AA4-4EB5-8CA1-26B7931F5976}"/>
              </a:ext>
            </a:extLst>
          </p:cNvPr>
          <p:cNvSpPr>
            <a:spLocks noGrp="1"/>
          </p:cNvSpPr>
          <p:nvPr>
            <p:ph type="title"/>
          </p:nvPr>
        </p:nvSpPr>
        <p:spPr/>
        <p:txBody>
          <a:bodyPr/>
          <a:lstStyle/>
          <a:p>
            <a:r>
              <a:rPr lang="en-US"/>
              <a:t>Some immune terms</a:t>
            </a:r>
          </a:p>
        </p:txBody>
      </p:sp>
      <p:sp>
        <p:nvSpPr>
          <p:cNvPr id="3" name="Content Placeholder 2">
            <a:extLst>
              <a:ext uri="{FF2B5EF4-FFF2-40B4-BE49-F238E27FC236}">
                <a16:creationId xmlns:a16="http://schemas.microsoft.com/office/drawing/2014/main" id="{576B0D1C-D679-4834-9F18-CB1A1A64D488}"/>
              </a:ext>
            </a:extLst>
          </p:cNvPr>
          <p:cNvSpPr>
            <a:spLocks noGrp="1"/>
          </p:cNvSpPr>
          <p:nvPr>
            <p:ph idx="1"/>
          </p:nvPr>
        </p:nvSpPr>
        <p:spPr>
          <a:xfrm>
            <a:off x="838200" y="1425387"/>
            <a:ext cx="10515600" cy="4751575"/>
          </a:xfrm>
        </p:spPr>
        <p:txBody>
          <a:bodyPr>
            <a:normAutofit fontScale="92500" lnSpcReduction="20000"/>
          </a:bodyPr>
          <a:lstStyle/>
          <a:p>
            <a:r>
              <a:rPr lang="en-US" b="1" u="sng"/>
              <a:t>Basophil </a:t>
            </a:r>
            <a:r>
              <a:rPr lang="en-US"/>
              <a:t>coordinate histamine and inflammation, large</a:t>
            </a:r>
          </a:p>
          <a:p>
            <a:r>
              <a:rPr lang="en-US" b="1" u="sng"/>
              <a:t>Dendritic cell  </a:t>
            </a:r>
            <a:r>
              <a:rPr lang="en-US"/>
              <a:t>present antigens to the T cells</a:t>
            </a:r>
          </a:p>
          <a:p>
            <a:r>
              <a:rPr lang="en-US" b="1" u="sng"/>
              <a:t>Mast cell </a:t>
            </a:r>
            <a:r>
              <a:rPr lang="en-US"/>
              <a:t>heal wounds and defend</a:t>
            </a:r>
          </a:p>
          <a:p>
            <a:r>
              <a:rPr lang="en-US" b="1" u="sng"/>
              <a:t>T cell (target in HIV) </a:t>
            </a:r>
            <a:r>
              <a:rPr lang="en-US"/>
              <a:t>release cytokines</a:t>
            </a:r>
          </a:p>
          <a:p>
            <a:r>
              <a:rPr lang="en-US" b="1" u="sng"/>
              <a:t>Memory Cell </a:t>
            </a:r>
            <a:r>
              <a:rPr lang="en-US" u="sng"/>
              <a:t>specific</a:t>
            </a:r>
            <a:r>
              <a:rPr lang="en-US" b="1" u="sng"/>
              <a:t>, </a:t>
            </a:r>
            <a:r>
              <a:rPr lang="en-US"/>
              <a:t>form response and are </a:t>
            </a:r>
            <a:r>
              <a:rPr lang="en-US" err="1"/>
              <a:t>REactivated</a:t>
            </a:r>
            <a:endParaRPr lang="en-US"/>
          </a:p>
          <a:p>
            <a:r>
              <a:rPr lang="en-US" b="1" u="sng"/>
              <a:t>Epitope signal on cell. In HIV, CD4 is main signal</a:t>
            </a:r>
          </a:p>
          <a:p>
            <a:r>
              <a:rPr lang="en-US" b="1" u="sng"/>
              <a:t>Neutrophil, monocyte, macrophages and mast cells </a:t>
            </a:r>
            <a:r>
              <a:rPr lang="en-US"/>
              <a:t>are all phages </a:t>
            </a:r>
          </a:p>
          <a:p>
            <a:r>
              <a:rPr lang="en-US" b="1" u="sng"/>
              <a:t>Cyto-vs. chemokine </a:t>
            </a:r>
            <a:r>
              <a:rPr lang="en-US" err="1"/>
              <a:t>cyto</a:t>
            </a:r>
            <a:r>
              <a:rPr lang="en-US"/>
              <a:t> is general, and chemo is specific </a:t>
            </a:r>
            <a:r>
              <a:rPr lang="en-US" err="1"/>
              <a:t>cyto</a:t>
            </a:r>
            <a:r>
              <a:rPr lang="en-US"/>
              <a:t> for inflammation. Proteins that trigger reception</a:t>
            </a:r>
          </a:p>
          <a:p>
            <a:r>
              <a:rPr lang="en-US" b="1" u="sng"/>
              <a:t>T and B </a:t>
            </a:r>
            <a:r>
              <a:rPr lang="en-US"/>
              <a:t>both start in bone and develop in Bone or Thymus</a:t>
            </a:r>
          </a:p>
        </p:txBody>
      </p:sp>
    </p:spTree>
    <p:extLst>
      <p:ext uri="{BB962C8B-B14F-4D97-AF65-F5344CB8AC3E}">
        <p14:creationId xmlns:p14="http://schemas.microsoft.com/office/powerpoint/2010/main" val="3791018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Image result for image peanut allergy cells">
            <a:extLst>
              <a:ext uri="{FF2B5EF4-FFF2-40B4-BE49-F238E27FC236}">
                <a16:creationId xmlns:a16="http://schemas.microsoft.com/office/drawing/2014/main" id="{6BBB12BE-BE4C-4850-B97D-C4582A46DA0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966" b="9010"/>
          <a:stretch/>
        </p:blipFill>
        <p:spPr bwMode="auto">
          <a:xfrm>
            <a:off x="307775" y="261437"/>
            <a:ext cx="11576450" cy="6335126"/>
          </a:xfrm>
          <a:prstGeom prst="rect">
            <a:avLst/>
          </a:prstGeom>
          <a:noFill/>
        </p:spPr>
      </p:pic>
    </p:spTree>
    <p:extLst>
      <p:ext uri="{BB962C8B-B14F-4D97-AF65-F5344CB8AC3E}">
        <p14:creationId xmlns:p14="http://schemas.microsoft.com/office/powerpoint/2010/main" val="312611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B1C43-0C10-4E35-A525-BE8D6A7B3C2F}"/>
              </a:ext>
            </a:extLst>
          </p:cNvPr>
          <p:cNvSpPr>
            <a:spLocks noGrp="1"/>
          </p:cNvSpPr>
          <p:nvPr>
            <p:ph type="title"/>
          </p:nvPr>
        </p:nvSpPr>
        <p:spPr/>
        <p:txBody>
          <a:bodyPr/>
          <a:lstStyle/>
          <a:p>
            <a:pPr marL="228600" marR="0" lvl="0" indent="-228600" defTabSz="914400" rtl="0" eaLnBrk="1" fontAlgn="auto" latinLnBrk="0" hangingPunct="1">
              <a:lnSpc>
                <a:spcPct val="90000"/>
              </a:lnSpc>
              <a:spcBef>
                <a:spcPts val="1000"/>
              </a:spcBef>
              <a:spcAft>
                <a:spcPts val="0"/>
              </a:spcAft>
              <a:tabLst/>
              <a:defRPr/>
            </a:pPr>
            <a:r>
              <a:rPr kumimoji="0" lang="en-US" sz="3000" b="1" i="0" u="sng" strike="noStrike" kern="1200" cap="none" spc="0" normalizeH="0" baseline="0" noProof="0" dirty="0">
                <a:ln>
                  <a:noFill/>
                </a:ln>
                <a:solidFill>
                  <a:srgbClr val="333333"/>
                </a:solidFill>
                <a:effectLst/>
                <a:uLnTx/>
                <a:uFillTx/>
                <a:latin typeface="Neue Helvetica W01"/>
                <a:ea typeface="+mn-ea"/>
                <a:cs typeface="+mn-cs"/>
                <a:hlinkClick r:id="rId2"/>
              </a:rPr>
              <a:t>The Adaptive Immune Response: B-lymphocytes and Antibodies</a:t>
            </a:r>
            <a:br>
              <a:rPr kumimoji="0" lang="en-US" sz="3000" b="1" i="0" u="sng" strike="noStrike" kern="1200" cap="none" spc="0" normalizeH="0" baseline="0" noProof="0" dirty="0">
                <a:ln>
                  <a:noFill/>
                </a:ln>
                <a:solidFill>
                  <a:srgbClr val="333333"/>
                </a:solidFill>
                <a:effectLst/>
                <a:uLnTx/>
                <a:uFillTx/>
                <a:latin typeface="Neue Helvetica W01"/>
                <a:ea typeface="+mn-ea"/>
                <a:cs typeface="+mn-cs"/>
              </a:rPr>
            </a:br>
            <a:endParaRPr lang="en-US" dirty="0"/>
          </a:p>
        </p:txBody>
      </p:sp>
      <p:sp>
        <p:nvSpPr>
          <p:cNvPr id="3" name="Content Placeholder 2">
            <a:extLst>
              <a:ext uri="{FF2B5EF4-FFF2-40B4-BE49-F238E27FC236}">
                <a16:creationId xmlns:a16="http://schemas.microsoft.com/office/drawing/2014/main" id="{4FE05240-143A-4315-B601-10EC2DD5F43B}"/>
              </a:ext>
            </a:extLst>
          </p:cNvPr>
          <p:cNvSpPr>
            <a:spLocks noGrp="1"/>
          </p:cNvSpPr>
          <p:nvPr>
            <p:ph idx="1"/>
          </p:nvPr>
        </p:nvSpPr>
        <p:spPr/>
        <p:txBody>
          <a:bodyPr>
            <a:normAutofit lnSpcReduction="10000"/>
          </a:bodyPr>
          <a:lstStyle/>
          <a:p>
            <a:pPr algn="l"/>
            <a:r>
              <a:rPr lang="en-US" b="0" i="0" dirty="0">
                <a:solidFill>
                  <a:srgbClr val="424242"/>
                </a:solidFill>
                <a:effectLst/>
                <a:latin typeface="Neue Helvetica W01"/>
              </a:rPr>
              <a:t>B cells, which develop within the bone marrow, are responsible for making five different classes of antibodies, each with its own functions. B cells have their own mechanisms for tolerance, but in peripheral tolerance, the B cells that leave the bone marrow remain inactive due to T cell tolerance. Some B cells do not need T cell cytokines to make antibody, and they bypass this need by the crosslinking of their surface immunoglobulin by repeated carbohydrate residues found in the cell walls of many bacterial species. Others require T cells to become activated.</a:t>
            </a:r>
          </a:p>
          <a:p>
            <a:endParaRPr lang="en-US" dirty="0"/>
          </a:p>
        </p:txBody>
      </p:sp>
    </p:spTree>
    <p:extLst>
      <p:ext uri="{BB962C8B-B14F-4D97-AF65-F5344CB8AC3E}">
        <p14:creationId xmlns:p14="http://schemas.microsoft.com/office/powerpoint/2010/main" val="2120601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2789-B03D-48B0-8168-2B78D93F8D20}"/>
              </a:ext>
            </a:extLst>
          </p:cNvPr>
          <p:cNvSpPr>
            <a:spLocks noGrp="1"/>
          </p:cNvSpPr>
          <p:nvPr>
            <p:ph type="title"/>
          </p:nvPr>
        </p:nvSpPr>
        <p:spPr>
          <a:xfrm>
            <a:off x="838200" y="365125"/>
            <a:ext cx="10515600" cy="2128693"/>
          </a:xfrm>
        </p:spPr>
        <p:txBody>
          <a:bodyPr>
            <a:normAutofit fontScale="90000"/>
          </a:bodyPr>
          <a:lstStyle/>
          <a:p>
            <a:r>
              <a:rPr lang="en-US" i="1" dirty="0"/>
              <a:t>Hypersensitivities:</a:t>
            </a:r>
            <a:br>
              <a:rPr lang="en-US" dirty="0"/>
            </a:br>
            <a:r>
              <a:rPr lang="en-US" dirty="0"/>
              <a:t> </a:t>
            </a:r>
            <a:r>
              <a:rPr lang="en-US" dirty="0">
                <a:ea typeface="+mj-lt"/>
                <a:cs typeface="+mj-lt"/>
              </a:rPr>
              <a:t>Autoimmune ("against self") component on bacterium cross reacts with self-antigen.</a:t>
            </a:r>
            <a:endParaRPr lang="en-US" dirty="0"/>
          </a:p>
        </p:txBody>
      </p:sp>
      <p:sp>
        <p:nvSpPr>
          <p:cNvPr id="3" name="Content Placeholder 2">
            <a:extLst>
              <a:ext uri="{FF2B5EF4-FFF2-40B4-BE49-F238E27FC236}">
                <a16:creationId xmlns:a16="http://schemas.microsoft.com/office/drawing/2014/main" id="{4081718D-B578-422F-A236-0895C50662C1}"/>
              </a:ext>
            </a:extLst>
          </p:cNvPr>
          <p:cNvSpPr>
            <a:spLocks noGrp="1"/>
          </p:cNvSpPr>
          <p:nvPr>
            <p:ph idx="1"/>
          </p:nvPr>
        </p:nvSpPr>
        <p:spPr>
          <a:xfrm>
            <a:off x="838200" y="2261053"/>
            <a:ext cx="10515600" cy="3915910"/>
          </a:xfrm>
        </p:spPr>
        <p:txBody>
          <a:bodyPr vert="horz" lIns="91440" tIns="45720" rIns="91440" bIns="45720" rtlCol="0" anchor="t">
            <a:normAutofit/>
          </a:bodyPr>
          <a:lstStyle/>
          <a:p>
            <a:pPr marL="0" indent="0">
              <a:buNone/>
            </a:pPr>
            <a:endParaRPr lang="en-US" b="1" u="sng">
              <a:solidFill>
                <a:srgbClr val="333333"/>
              </a:solidFill>
              <a:effectLst/>
            </a:endParaRPr>
          </a:p>
          <a:p>
            <a:r>
              <a:rPr lang="en-US">
                <a:solidFill>
                  <a:srgbClr val="424242"/>
                </a:solidFill>
                <a:effectLst/>
              </a:rPr>
              <a:t>The immune response can be under-reactive or over-reactive. Suppressed immunity can result from inherited genetic defects or by acquiring viruses. Over-reactive immune responses include the hypersensitivities: B cell- and T cell-mediated immune responses designed to control pathogens, but that lead to symptoms or medical complications.</a:t>
            </a:r>
            <a:r>
              <a:rPr lang="en-US">
                <a:solidFill>
                  <a:srgbClr val="424242"/>
                </a:solidFill>
              </a:rPr>
              <a:t> </a:t>
            </a:r>
            <a:endParaRPr lang="en-US">
              <a:solidFill>
                <a:srgbClr val="424242"/>
              </a:solidFill>
              <a:effectLst/>
            </a:endParaRPr>
          </a:p>
          <a:p>
            <a:endParaRPr lang="en-US"/>
          </a:p>
        </p:txBody>
      </p:sp>
    </p:spTree>
    <p:extLst>
      <p:ext uri="{BB962C8B-B14F-4D97-AF65-F5344CB8AC3E}">
        <p14:creationId xmlns:p14="http://schemas.microsoft.com/office/powerpoint/2010/main" val="2801465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9FB580A-BA0E-4D5E-90F4-C42767A78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6E508BE9-7A31-4570-1320-1337E59EF92E}"/>
              </a:ext>
            </a:extLst>
          </p:cNvPr>
          <p:cNvSpPr>
            <a:spLocks noGrp="1"/>
          </p:cNvSpPr>
          <p:nvPr>
            <p:ph sz="half" idx="1"/>
          </p:nvPr>
        </p:nvSpPr>
        <p:spPr>
          <a:xfrm>
            <a:off x="1256275" y="5252936"/>
            <a:ext cx="9679449" cy="654610"/>
          </a:xfrm>
        </p:spPr>
        <p:txBody>
          <a:bodyPr vert="horz" lIns="91440" tIns="45720" rIns="91440" bIns="45720" rtlCol="0" anchor="ctr">
            <a:normAutofit/>
          </a:bodyPr>
          <a:lstStyle/>
          <a:p>
            <a:pPr marL="0" indent="0">
              <a:buNone/>
            </a:pPr>
            <a:r>
              <a:rPr lang="en-US" sz="2000" kern="1200">
                <a:solidFill>
                  <a:schemeClr val="bg1"/>
                </a:solidFill>
                <a:latin typeface="+mn-lt"/>
                <a:ea typeface="+mn-ea"/>
                <a:cs typeface="+mn-cs"/>
              </a:rPr>
              <a:t>Study of “Serology” or Serum</a:t>
            </a:r>
          </a:p>
        </p:txBody>
      </p:sp>
      <p:pic>
        <p:nvPicPr>
          <p:cNvPr id="9" name="Content Placeholder 8">
            <a:extLst>
              <a:ext uri="{FF2B5EF4-FFF2-40B4-BE49-F238E27FC236}">
                <a16:creationId xmlns:a16="http://schemas.microsoft.com/office/drawing/2014/main" id="{ABED7621-9F22-73DA-2FF7-53CE380DD63B}"/>
              </a:ext>
            </a:extLst>
          </p:cNvPr>
          <p:cNvPicPr>
            <a:picLocks noGrp="1" noChangeAspect="1"/>
          </p:cNvPicPr>
          <p:nvPr>
            <p:ph sz="half" idx="2"/>
          </p:nvPr>
        </p:nvPicPr>
        <p:blipFill>
          <a:blip r:embed="rId2"/>
          <a:stretch>
            <a:fillRect/>
          </a:stretch>
        </p:blipFill>
        <p:spPr>
          <a:xfrm>
            <a:off x="3261207" y="285009"/>
            <a:ext cx="5669585" cy="3143992"/>
          </a:xfrm>
          <a:prstGeom prst="rect">
            <a:avLst/>
          </a:prstGeom>
        </p:spPr>
      </p:pic>
    </p:spTree>
    <p:extLst>
      <p:ext uri="{BB962C8B-B14F-4D97-AF65-F5344CB8AC3E}">
        <p14:creationId xmlns:p14="http://schemas.microsoft.com/office/powerpoint/2010/main" val="32676155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0EE28999-3212-4A54-9A5A-0876872133B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820" y="1913126"/>
            <a:ext cx="6113329" cy="388234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95E633E2-446E-498F-89E3-C2E3738D3567}"/>
              </a:ext>
            </a:extLst>
          </p:cNvPr>
          <p:cNvSpPr>
            <a:spLocks noGrp="1"/>
          </p:cNvSpPr>
          <p:nvPr>
            <p:ph idx="1"/>
          </p:nvPr>
        </p:nvSpPr>
        <p:spPr>
          <a:xfrm>
            <a:off x="6303642" y="1180214"/>
            <a:ext cx="5192044" cy="6074024"/>
          </a:xfrm>
        </p:spPr>
        <p:txBody>
          <a:bodyPr anchor="t">
            <a:normAutofit/>
          </a:bodyPr>
          <a:lstStyle/>
          <a:p>
            <a:r>
              <a:rPr lang="en-US" sz="2400" dirty="0"/>
              <a:t>Immunity used to be grouped into “cell-mediated” (T and B) and humoral (fluid-antibodies)</a:t>
            </a:r>
          </a:p>
          <a:p>
            <a:r>
              <a:rPr lang="en-US" sz="2400" dirty="0"/>
              <a:t>There are “markers” (epitopes on antigens, where antibodies attach) on cells that mark them foreign or not-foreign (and remember viruses try to trick us) and MHCs (genes that code for particular cell-surface proteins) </a:t>
            </a:r>
          </a:p>
          <a:p>
            <a:r>
              <a:rPr lang="en-US" sz="2400" dirty="0"/>
              <a:t>Opsonization makes a foreign cell more susceptible to phagocytes.</a:t>
            </a:r>
          </a:p>
          <a:p>
            <a:r>
              <a:rPr lang="en-US" sz="2400" dirty="0"/>
              <a:t>Dendrites “present” antigens to T cells.</a:t>
            </a:r>
          </a:p>
          <a:p>
            <a:r>
              <a:rPr lang="en-US" sz="2400" dirty="0"/>
              <a:t>Naive T cells do not yet have “memory”</a:t>
            </a:r>
          </a:p>
          <a:p>
            <a:endParaRPr lang="en-US" sz="1700" dirty="0"/>
          </a:p>
          <a:p>
            <a:endParaRPr lang="en-US" sz="1700" dirty="0"/>
          </a:p>
        </p:txBody>
      </p:sp>
      <p:cxnSp>
        <p:nvCxnSpPr>
          <p:cNvPr id="75" name="Straight Connector 74">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131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F0B41F-BD0C-DF57-7A5A-7C2BB641DEF2}"/>
              </a:ext>
            </a:extLst>
          </p:cNvPr>
          <p:cNvSpPr>
            <a:spLocks noGrp="1"/>
          </p:cNvSpPr>
          <p:nvPr>
            <p:ph type="title"/>
          </p:nvPr>
        </p:nvSpPr>
        <p:spPr/>
        <p:txBody>
          <a:bodyPr>
            <a:normAutofit/>
          </a:bodyPr>
          <a:lstStyle/>
          <a:p>
            <a:r>
              <a:rPr lang="en-US" dirty="0"/>
              <a:t>Seroconversion</a:t>
            </a:r>
          </a:p>
        </p:txBody>
      </p:sp>
      <p:sp>
        <p:nvSpPr>
          <p:cNvPr id="7" name="Text Placeholder 6">
            <a:extLst>
              <a:ext uri="{FF2B5EF4-FFF2-40B4-BE49-F238E27FC236}">
                <a16:creationId xmlns:a16="http://schemas.microsoft.com/office/drawing/2014/main" id="{6A6404E4-30B9-5C61-8910-F8F161CE7988}"/>
              </a:ext>
            </a:extLst>
          </p:cNvPr>
          <p:cNvSpPr>
            <a:spLocks noGrp="1"/>
          </p:cNvSpPr>
          <p:nvPr>
            <p:ph type="body" idx="1"/>
          </p:nvPr>
        </p:nvSpPr>
        <p:spPr>
          <a:xfrm>
            <a:off x="839788" y="1306286"/>
            <a:ext cx="5157787" cy="570015"/>
          </a:xfrm>
        </p:spPr>
        <p:txBody>
          <a:bodyPr/>
          <a:lstStyle/>
          <a:p>
            <a:r>
              <a:rPr lang="en-US" dirty="0" err="1"/>
              <a:t>Sero</a:t>
            </a:r>
            <a:r>
              <a:rPr lang="en-US" dirty="0"/>
              <a:t>= to </a:t>
            </a:r>
            <a:r>
              <a:rPr lang="en-US" dirty="0" err="1"/>
              <a:t>Sero</a:t>
            </a:r>
            <a:r>
              <a:rPr lang="en-US" dirty="0"/>
              <a:t> +</a:t>
            </a:r>
          </a:p>
        </p:txBody>
      </p:sp>
      <p:pic>
        <p:nvPicPr>
          <p:cNvPr id="4098" name="Picture 2">
            <a:extLst>
              <a:ext uri="{FF2B5EF4-FFF2-40B4-BE49-F238E27FC236}">
                <a16:creationId xmlns:a16="http://schemas.microsoft.com/office/drawing/2014/main" id="{4B808869-DC85-7B9A-CF6F-E56518E486F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361430" y="1814916"/>
            <a:ext cx="5832997" cy="4374747"/>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B66F965A-D4C7-678A-DB4F-CEAC912C9000}"/>
              </a:ext>
            </a:extLst>
          </p:cNvPr>
          <p:cNvSpPr>
            <a:spLocks noGrp="1"/>
          </p:cNvSpPr>
          <p:nvPr>
            <p:ph type="body" sz="quarter" idx="3"/>
          </p:nvPr>
        </p:nvSpPr>
        <p:spPr/>
        <p:txBody>
          <a:bodyPr/>
          <a:lstStyle/>
          <a:p>
            <a:r>
              <a:rPr lang="en-US" dirty="0"/>
              <a:t>				</a:t>
            </a:r>
            <a:r>
              <a:rPr lang="en-US" sz="2800" dirty="0"/>
              <a:t>False +</a:t>
            </a:r>
          </a:p>
        </p:txBody>
      </p:sp>
      <p:pic>
        <p:nvPicPr>
          <p:cNvPr id="4100" name="Picture 4">
            <a:extLst>
              <a:ext uri="{FF2B5EF4-FFF2-40B4-BE49-F238E27FC236}">
                <a16:creationId xmlns:a16="http://schemas.microsoft.com/office/drawing/2014/main" id="{3C6A2F74-411A-D95F-999C-8EC6951790AC}"/>
              </a:ext>
            </a:extLst>
          </p:cNvPr>
          <p:cNvPicPr>
            <a:picLocks noGrp="1" noChangeAspect="1" noChangeArrowheads="1"/>
          </p:cNvPicPr>
          <p:nvPr>
            <p:ph sz="quarter" idx="4"/>
          </p:nvPr>
        </p:nvPicPr>
        <p:blipFill rotWithShape="1">
          <a:blip r:embed="rId3">
            <a:extLst>
              <a:ext uri="{28A0092B-C50C-407E-A947-70E740481C1C}">
                <a14:useLocalDpi xmlns:a14="http://schemas.microsoft.com/office/drawing/2010/main" val="0"/>
              </a:ext>
            </a:extLst>
          </a:blip>
          <a:srcRect t="2642" b="184"/>
          <a:stretch/>
        </p:blipFill>
        <p:spPr bwMode="auto">
          <a:xfrm>
            <a:off x="6172200" y="2921330"/>
            <a:ext cx="5183188" cy="2937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042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E7E2A9DB-C976-B1CA-BF4D-4C0EC75EF53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642938" y="930275"/>
            <a:ext cx="6951663" cy="3878263"/>
          </a:xfrm>
          <a:prstGeom prst="rect">
            <a:avLst/>
          </a:prstGeom>
          <a:extLst>
            <a:ext uri="{909E8E84-426E-40DD-AFC4-6F175D3DCCD1}">
              <a14:hiddenFill xmlns:a14="http://schemas.microsoft.com/office/drawing/2010/main">
                <a:solidFill>
                  <a:srgbClr val="FFFFFF"/>
                </a:solidFill>
              </a14:hiddenFill>
            </a:ext>
          </a:extLst>
        </p:spPr>
      </p:pic>
      <p:pic>
        <p:nvPicPr>
          <p:cNvPr id="5" name="Graphic 4" descr="Kidneys outline">
            <a:extLst>
              <a:ext uri="{FF2B5EF4-FFF2-40B4-BE49-F238E27FC236}">
                <a16:creationId xmlns:a16="http://schemas.microsoft.com/office/drawing/2014/main" id="{F3A0C9B2-AE59-AA10-7F52-4BEADAA64D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9213" y="930275"/>
            <a:ext cx="3878263" cy="3878263"/>
          </a:xfrm>
          <a:prstGeom prst="rect">
            <a:avLst/>
          </a:prstGeom>
        </p:spPr>
      </p:pic>
      <p:sp>
        <p:nvSpPr>
          <p:cNvPr id="2" name="Title 1">
            <a:extLst>
              <a:ext uri="{FF2B5EF4-FFF2-40B4-BE49-F238E27FC236}">
                <a16:creationId xmlns:a16="http://schemas.microsoft.com/office/drawing/2014/main" id="{F9CC08A4-9E14-6DD9-B999-88F3AA2F41E3}"/>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kern="1200">
                <a:solidFill>
                  <a:schemeClr val="tx1"/>
                </a:solidFill>
                <a:latin typeface="+mj-lt"/>
                <a:ea typeface="+mj-ea"/>
                <a:cs typeface="+mj-cs"/>
              </a:rPr>
              <a:t>Analogy: imagine flow to an organ</a:t>
            </a:r>
          </a:p>
        </p:txBody>
      </p:sp>
    </p:spTree>
    <p:extLst>
      <p:ext uri="{BB962C8B-B14F-4D97-AF65-F5344CB8AC3E}">
        <p14:creationId xmlns:p14="http://schemas.microsoft.com/office/powerpoint/2010/main" val="3836269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083D4-C069-4D7B-94A8-CBBB8E694930}"/>
              </a:ext>
            </a:extLst>
          </p:cNvPr>
          <p:cNvSpPr>
            <a:spLocks noGrp="1"/>
          </p:cNvSpPr>
          <p:nvPr>
            <p:ph type="title"/>
          </p:nvPr>
        </p:nvSpPr>
        <p:spPr/>
        <p:txBody>
          <a:bodyPr>
            <a:normAutofit fontScale="90000"/>
          </a:bodyPr>
          <a:lstStyle/>
          <a:p>
            <a:r>
              <a:rPr kumimoji="0" lang="en-US" sz="2900" b="1" i="0" u="none" strike="noStrike" kern="1200" cap="all" spc="0" normalizeH="0" baseline="0" noProof="0" dirty="0">
                <a:ln>
                  <a:noFill/>
                </a:ln>
                <a:solidFill>
                  <a:prstClr val="white"/>
                </a:solidFill>
                <a:effectLst/>
                <a:uLnTx/>
                <a:uFillTx/>
                <a:latin typeface="Gill Sans Nova"/>
                <a:ea typeface="+mj-ea"/>
                <a:cs typeface="+mj-cs"/>
              </a:rPr>
              <a:t>the assumption is: If antigens generate </a:t>
            </a:r>
            <a:r>
              <a:rPr kumimoji="0" lang="en-US" sz="2900" b="1" i="0" u="none" strike="noStrike" kern="1200" cap="all" spc="0" normalizeH="0" baseline="0" noProof="0" dirty="0" err="1">
                <a:ln>
                  <a:noFill/>
                </a:ln>
                <a:solidFill>
                  <a:prstClr val="white"/>
                </a:solidFill>
                <a:effectLst/>
                <a:uLnTx/>
                <a:uFillTx/>
                <a:latin typeface="Gill Sans Nova"/>
                <a:ea typeface="+mj-ea"/>
                <a:cs typeface="+mj-cs"/>
              </a:rPr>
              <a:t>antibodi</a:t>
            </a:r>
            <a:r>
              <a:rPr kumimoji="0" lang="en-US" sz="2900" b="1" i="0" u="none" strike="noStrike" kern="1200" cap="all" spc="0" normalizeH="0" baseline="0" noProof="0" dirty="0">
                <a:ln>
                  <a:noFill/>
                </a:ln>
                <a:solidFill>
                  <a:prstClr val="white"/>
                </a:solidFill>
                <a:effectLst/>
                <a:uLnTx/>
                <a:uFillTx/>
                <a:latin typeface="Gill Sans Nova"/>
                <a:ea typeface="+mj-ea"/>
                <a:cs typeface="+mj-cs"/>
              </a:rPr>
              <a:t> the assumption is: If antigens generate antibodies, when w</a:t>
            </a:r>
            <a:r>
              <a:rPr lang="en-US" sz="2900" b="1" i="0" kern="1200" cap="all" baseline="0" dirty="0">
                <a:solidFill>
                  <a:schemeClr val="bg1"/>
                </a:solidFill>
                <a:latin typeface="+mj-lt"/>
                <a:ea typeface="+mj-ea"/>
                <a:cs typeface="+mj-cs"/>
              </a:rPr>
              <a:t> the assumption is: If antigens generate antibodies, when we find a particular antibody, the antigen must be present also. </a:t>
            </a:r>
            <a:r>
              <a:rPr kumimoji="0" lang="en-US" sz="2900" b="1" i="0" u="none" strike="noStrike" kern="1200" cap="all" spc="0" normalizeH="0" baseline="0" noProof="0" dirty="0">
                <a:ln>
                  <a:noFill/>
                </a:ln>
                <a:solidFill>
                  <a:prstClr val="white"/>
                </a:solidFill>
                <a:effectLst/>
                <a:uLnTx/>
                <a:uFillTx/>
                <a:latin typeface="Gill Sans Nova"/>
                <a:ea typeface="+mj-ea"/>
                <a:cs typeface="+mj-cs"/>
              </a:rPr>
              <a:t>e find a particular antibody, the antigen must be present also. es, when we find a particular antibody, the antigen must be present also.</a:t>
            </a:r>
            <a:endParaRPr lang="en-US" dirty="0"/>
          </a:p>
        </p:txBody>
      </p:sp>
      <p:sp>
        <p:nvSpPr>
          <p:cNvPr id="4" name="Text Placeholder 3">
            <a:extLst>
              <a:ext uri="{FF2B5EF4-FFF2-40B4-BE49-F238E27FC236}">
                <a16:creationId xmlns:a16="http://schemas.microsoft.com/office/drawing/2014/main" id="{9035D0C9-86B2-43AD-9819-9EAA5A5EB1D6}"/>
              </a:ext>
            </a:extLst>
          </p:cNvPr>
          <p:cNvSpPr>
            <a:spLocks noGrp="1"/>
          </p:cNvSpPr>
          <p:nvPr>
            <p:ph type="body" idx="1"/>
          </p:nvPr>
        </p:nvSpPr>
        <p:spPr>
          <a:xfrm>
            <a:off x="839788" y="668337"/>
            <a:ext cx="5157787" cy="1012826"/>
          </a:xfrm>
        </p:spPr>
        <p:txBody>
          <a:bodyPr>
            <a:normAutofit/>
          </a:bodyPr>
          <a:lstStyle/>
          <a:p>
            <a:r>
              <a:rPr kumimoji="0" lang="en-US" sz="3600" b="0" i="0" u="none" strike="noStrike" kern="1200" cap="none" spc="0" normalizeH="0" baseline="0" noProof="0" dirty="0">
                <a:ln>
                  <a:noFill/>
                </a:ln>
                <a:solidFill>
                  <a:prstClr val="black"/>
                </a:solidFill>
                <a:effectLst/>
                <a:uLnTx/>
                <a:uFillTx/>
                <a:latin typeface="Gill Sans Nova"/>
                <a:ea typeface="+mj-ea"/>
                <a:cs typeface="+mj-cs"/>
              </a:rPr>
              <a:t>Fluorescent Antibody Test</a:t>
            </a:r>
            <a:endParaRPr lang="en-US" sz="1600" dirty="0"/>
          </a:p>
        </p:txBody>
      </p:sp>
      <p:sp>
        <p:nvSpPr>
          <p:cNvPr id="3" name="Content Placeholder 2">
            <a:extLst>
              <a:ext uri="{FF2B5EF4-FFF2-40B4-BE49-F238E27FC236}">
                <a16:creationId xmlns:a16="http://schemas.microsoft.com/office/drawing/2014/main" id="{F526C758-9D06-4081-991B-6758DAFFBF15}"/>
              </a:ext>
            </a:extLst>
          </p:cNvPr>
          <p:cNvSpPr>
            <a:spLocks noGrp="1"/>
          </p:cNvSpPr>
          <p:nvPr>
            <p:ph sz="half" idx="2"/>
          </p:nvPr>
        </p:nvSpPr>
        <p:spPr>
          <a:xfrm>
            <a:off x="839788" y="1797978"/>
            <a:ext cx="5157787" cy="4391685"/>
          </a:xfrm>
        </p:spPr>
        <p:txBody>
          <a:bodyPr>
            <a:normAutofit lnSpcReduction="10000"/>
          </a:bodyPr>
          <a:lstStyle/>
          <a:p>
            <a:r>
              <a:rPr lang="en-US" dirty="0"/>
              <a:t>Fluorescent dye molecule attaches to antibodies and ac as a visible signal for the presence (+) of the antigen</a:t>
            </a:r>
          </a:p>
          <a:p>
            <a:endParaRPr lang="en-US" dirty="0"/>
          </a:p>
          <a:p>
            <a:r>
              <a:rPr lang="en-US" dirty="0"/>
              <a:t>Chlamydia is an “obligate” bacterium (killed by normal conc. Of O2)-it invades its host.</a:t>
            </a:r>
          </a:p>
        </p:txBody>
      </p:sp>
      <p:sp>
        <p:nvSpPr>
          <p:cNvPr id="5" name="Text Placeholder 4">
            <a:extLst>
              <a:ext uri="{FF2B5EF4-FFF2-40B4-BE49-F238E27FC236}">
                <a16:creationId xmlns:a16="http://schemas.microsoft.com/office/drawing/2014/main" id="{A0E13FFE-7D7A-453C-AA89-63D92286B8C9}"/>
              </a:ext>
            </a:extLst>
          </p:cNvPr>
          <p:cNvSpPr>
            <a:spLocks noGrp="1"/>
          </p:cNvSpPr>
          <p:nvPr>
            <p:ph type="body" sz="quarter" idx="3"/>
          </p:nvPr>
        </p:nvSpPr>
        <p:spPr>
          <a:xfrm>
            <a:off x="6172200" y="365125"/>
            <a:ext cx="5183188" cy="1325563"/>
          </a:xfrm>
        </p:spPr>
        <p:txBody>
          <a:bodyPr>
            <a:normAutofit/>
          </a:bodyPr>
          <a:lstStyle/>
          <a:p>
            <a:r>
              <a:rPr lang="en-US" dirty="0"/>
              <a:t>“Immunosorbent” (antibodies absorbed due to insoluble and added antigens.)</a:t>
            </a:r>
          </a:p>
        </p:txBody>
      </p:sp>
      <p:sp>
        <p:nvSpPr>
          <p:cNvPr id="6" name="Content Placeholder 5">
            <a:extLst>
              <a:ext uri="{FF2B5EF4-FFF2-40B4-BE49-F238E27FC236}">
                <a16:creationId xmlns:a16="http://schemas.microsoft.com/office/drawing/2014/main" id="{3A563315-F2AC-4C82-9BE8-2F9191DBF90C}"/>
              </a:ext>
            </a:extLst>
          </p:cNvPr>
          <p:cNvSpPr>
            <a:spLocks noGrp="1"/>
          </p:cNvSpPr>
          <p:nvPr>
            <p:ph sz="quarter" idx="4"/>
          </p:nvPr>
        </p:nvSpPr>
        <p:spPr>
          <a:xfrm>
            <a:off x="6172200" y="1900719"/>
            <a:ext cx="5183188" cy="4288944"/>
          </a:xfrm>
        </p:spPr>
        <p:txBody>
          <a:bodyPr>
            <a:normAutofit lnSpcReduction="10000"/>
          </a:bodyPr>
          <a:lstStyle/>
          <a:p>
            <a:r>
              <a:rPr lang="en-US" dirty="0"/>
              <a:t>ELISA=enzyme-linked-immunosorbent assay</a:t>
            </a:r>
          </a:p>
          <a:p>
            <a:r>
              <a:rPr lang="en-US" dirty="0"/>
              <a:t>-detects antibodies the pt. has made against antigen</a:t>
            </a:r>
          </a:p>
          <a:p>
            <a:r>
              <a:rPr lang="en-US" dirty="0"/>
              <a:t>-result requires </a:t>
            </a:r>
            <a:r>
              <a:rPr lang="en-US" dirty="0" err="1"/>
              <a:t>sero</a:t>
            </a:r>
            <a:r>
              <a:rPr lang="en-US" dirty="0"/>
              <a:t>-conversion (-) to (+) or “time to detection”</a:t>
            </a:r>
          </a:p>
          <a:p>
            <a:r>
              <a:rPr lang="en-US" dirty="0"/>
              <a:t>-secondary antibody added to detect the first.</a:t>
            </a:r>
          </a:p>
        </p:txBody>
      </p:sp>
    </p:spTree>
    <p:extLst>
      <p:ext uri="{BB962C8B-B14F-4D97-AF65-F5344CB8AC3E}">
        <p14:creationId xmlns:p14="http://schemas.microsoft.com/office/powerpoint/2010/main" val="24171544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89082-8970-4AF9-A561-912CDBED9C4E}"/>
              </a:ext>
            </a:extLst>
          </p:cNvPr>
          <p:cNvSpPr>
            <a:spLocks noGrp="1"/>
          </p:cNvSpPr>
          <p:nvPr>
            <p:ph type="title"/>
          </p:nvPr>
        </p:nvSpPr>
        <p:spPr/>
        <p:txBody>
          <a:bodyPr/>
          <a:lstStyle/>
          <a:p>
            <a:r>
              <a:rPr lang="en-US" dirty="0"/>
              <a:t>Western Blot test</a:t>
            </a:r>
          </a:p>
        </p:txBody>
      </p:sp>
      <p:sp>
        <p:nvSpPr>
          <p:cNvPr id="7" name="Content Placeholder 6">
            <a:extLst>
              <a:ext uri="{FF2B5EF4-FFF2-40B4-BE49-F238E27FC236}">
                <a16:creationId xmlns:a16="http://schemas.microsoft.com/office/drawing/2014/main" id="{BBF60FD7-9704-42FB-AB8C-54038EC3FEB0}"/>
              </a:ext>
            </a:extLst>
          </p:cNvPr>
          <p:cNvSpPr>
            <a:spLocks noGrp="1"/>
          </p:cNvSpPr>
          <p:nvPr>
            <p:ph idx="1"/>
          </p:nvPr>
        </p:nvSpPr>
        <p:spPr/>
        <p:txBody>
          <a:bodyPr/>
          <a:lstStyle/>
          <a:p>
            <a:r>
              <a:rPr lang="en-US" dirty="0"/>
              <a:t>-verifies ELISA false</a:t>
            </a:r>
          </a:p>
          <a:p>
            <a:r>
              <a:rPr lang="en-US" dirty="0"/>
              <a:t>-confirms HIV, </a:t>
            </a:r>
            <a:r>
              <a:rPr lang="en-US" dirty="0" err="1"/>
              <a:t>lyme</a:t>
            </a:r>
            <a:endParaRPr lang="en-US" dirty="0"/>
          </a:p>
          <a:p>
            <a:r>
              <a:rPr lang="en-US" dirty="0"/>
              <a:t>-uses gel electrophoresis to separate proteins by size</a:t>
            </a:r>
          </a:p>
          <a:p>
            <a:r>
              <a:rPr lang="en-US" dirty="0"/>
              <a:t>-secondary antibody; enzyme attached (forms “complex” and allows for color to detect a protein)</a:t>
            </a:r>
          </a:p>
          <a:p>
            <a:endParaRPr lang="en-US" dirty="0"/>
          </a:p>
          <a:p>
            <a:endParaRPr lang="en-US" dirty="0"/>
          </a:p>
        </p:txBody>
      </p:sp>
    </p:spTree>
    <p:extLst>
      <p:ext uri="{BB962C8B-B14F-4D97-AF65-F5344CB8AC3E}">
        <p14:creationId xmlns:p14="http://schemas.microsoft.com/office/powerpoint/2010/main" val="1628656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E00B4B-A4B2-41B1-A884-7CF994CB28F3}"/>
              </a:ext>
            </a:extLst>
          </p:cNvPr>
          <p:cNvSpPr>
            <a:spLocks noGrp="1"/>
          </p:cNvSpPr>
          <p:nvPr>
            <p:ph type="title"/>
          </p:nvPr>
        </p:nvSpPr>
        <p:spPr/>
        <p:txBody>
          <a:bodyPr>
            <a:normAutofit fontScale="90000"/>
          </a:bodyPr>
          <a:lstStyle/>
          <a:p>
            <a:pPr algn="ctr"/>
            <a:r>
              <a:rPr lang="en-US" b="1" dirty="0"/>
              <a:t>Primary versus Secondary Response</a:t>
            </a:r>
            <a:br>
              <a:rPr lang="en-US" dirty="0"/>
            </a:br>
            <a:r>
              <a:rPr lang="en-US" dirty="0"/>
              <a:t>This is about speed and memory</a:t>
            </a:r>
          </a:p>
        </p:txBody>
      </p:sp>
      <p:pic>
        <p:nvPicPr>
          <p:cNvPr id="7" name="Content Placeholder 6">
            <a:extLst>
              <a:ext uri="{FF2B5EF4-FFF2-40B4-BE49-F238E27FC236}">
                <a16:creationId xmlns:a16="http://schemas.microsoft.com/office/drawing/2014/main" id="{D5B7A4B3-8EEA-4A9D-B006-17C372700EC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21821" y="1825625"/>
            <a:ext cx="4748358" cy="4351338"/>
          </a:xfrm>
          <a:prstGeom prst="rect">
            <a:avLst/>
          </a:prstGeom>
          <a:noFill/>
        </p:spPr>
      </p:pic>
    </p:spTree>
    <p:extLst>
      <p:ext uri="{BB962C8B-B14F-4D97-AF65-F5344CB8AC3E}">
        <p14:creationId xmlns:p14="http://schemas.microsoft.com/office/powerpoint/2010/main" val="13843577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4E480-2A52-F6B3-C95B-572677BF3964}"/>
              </a:ext>
            </a:extLst>
          </p:cNvPr>
          <p:cNvSpPr>
            <a:spLocks noGrp="1"/>
          </p:cNvSpPr>
          <p:nvPr>
            <p:ph type="title"/>
          </p:nvPr>
        </p:nvSpPr>
        <p:spPr/>
        <p:txBody>
          <a:bodyPr>
            <a:normAutofit fontScale="90000"/>
          </a:bodyPr>
          <a:lstStyle/>
          <a:p>
            <a:pPr algn="ctr"/>
            <a:r>
              <a:rPr lang="en-US" dirty="0"/>
              <a:t>Some Q to wrestle with: </a:t>
            </a:r>
            <a:br>
              <a:rPr lang="en-US" dirty="0"/>
            </a:br>
            <a:r>
              <a:rPr lang="en-US" i="1" dirty="0"/>
              <a:t>Substitute COVID with any viral disease….flu?</a:t>
            </a:r>
          </a:p>
        </p:txBody>
      </p:sp>
      <p:sp>
        <p:nvSpPr>
          <p:cNvPr id="3" name="Content Placeholder 2">
            <a:extLst>
              <a:ext uri="{FF2B5EF4-FFF2-40B4-BE49-F238E27FC236}">
                <a16:creationId xmlns:a16="http://schemas.microsoft.com/office/drawing/2014/main" id="{22DC42F0-B48A-6012-7D53-696079F36A96}"/>
              </a:ext>
            </a:extLst>
          </p:cNvPr>
          <p:cNvSpPr>
            <a:spLocks noGrp="1"/>
          </p:cNvSpPr>
          <p:nvPr>
            <p:ph idx="1"/>
          </p:nvPr>
        </p:nvSpPr>
        <p:spPr>
          <a:xfrm>
            <a:off x="838199" y="1690688"/>
            <a:ext cx="11251019" cy="5454391"/>
          </a:xfrm>
        </p:spPr>
        <p:txBody>
          <a:bodyPr>
            <a:normAutofit/>
          </a:bodyPr>
          <a:lstStyle/>
          <a:p>
            <a:r>
              <a:rPr lang="en-US" dirty="0">
                <a:latin typeface="Aldhabi" panose="01000000000000000000" pitchFamily="2" charset="-78"/>
                <a:cs typeface="Aldhabi" panose="01000000000000000000" pitchFamily="2" charset="-78"/>
              </a:rPr>
              <a:t>My patient is vaccinated and boosted. Can they still get COVID? </a:t>
            </a:r>
          </a:p>
          <a:p>
            <a:r>
              <a:rPr lang="en-US" i="1" dirty="0"/>
              <a:t>Is he or she more susceptible to COVID because a family member is not vaccinated?  </a:t>
            </a:r>
          </a:p>
          <a:p>
            <a:r>
              <a:rPr lang="en-US" dirty="0">
                <a:latin typeface="Aldhabi" panose="01000000000000000000" pitchFamily="2" charset="-78"/>
                <a:cs typeface="Aldhabi" panose="01000000000000000000" pitchFamily="2" charset="-78"/>
              </a:rPr>
              <a:t>Is there a relationship between exposure and duration or frequency of illness?</a:t>
            </a:r>
          </a:p>
          <a:p>
            <a:r>
              <a:rPr lang="en-US" i="1" dirty="0"/>
              <a:t>What happened to the Johnson and Johnson vaccine? </a:t>
            </a:r>
          </a:p>
          <a:p>
            <a:r>
              <a:rPr lang="en-US" dirty="0">
                <a:latin typeface="Aldhabi" panose="01000000000000000000" pitchFamily="2" charset="-78"/>
                <a:cs typeface="Aldhabi" panose="01000000000000000000" pitchFamily="2" charset="-78"/>
              </a:rPr>
              <a:t>As a member of the health care system, are you more or less likely to get sick? Why or why not?</a:t>
            </a:r>
          </a:p>
          <a:p>
            <a:pPr lvl="1"/>
            <a:r>
              <a:rPr lang="en-US" sz="3200" dirty="0">
                <a:latin typeface="Aldhabi" panose="01000000000000000000" pitchFamily="2" charset="-78"/>
                <a:cs typeface="Aldhabi" panose="01000000000000000000" pitchFamily="2" charset="-78"/>
              </a:rPr>
              <a:t>and is your friend who is active and involved, but does not interact with others as much as you more or less likely to get sick? (Why or why not?)</a:t>
            </a:r>
          </a:p>
          <a:p>
            <a:pPr marL="457200" lvl="1" indent="0">
              <a:buNone/>
            </a:pPr>
            <a:endParaRPr lang="en-US" dirty="0"/>
          </a:p>
          <a:p>
            <a:endParaRPr lang="en-US" dirty="0"/>
          </a:p>
          <a:p>
            <a:endParaRPr lang="en-US" dirty="0"/>
          </a:p>
        </p:txBody>
      </p:sp>
    </p:spTree>
    <p:extLst>
      <p:ext uri="{BB962C8B-B14F-4D97-AF65-F5344CB8AC3E}">
        <p14:creationId xmlns:p14="http://schemas.microsoft.com/office/powerpoint/2010/main" val="32104328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C2B7C-8813-4621-9ED7-294F0D922EFC}"/>
              </a:ext>
            </a:extLst>
          </p:cNvPr>
          <p:cNvSpPr>
            <a:spLocks noGrp="1"/>
          </p:cNvSpPr>
          <p:nvPr>
            <p:ph type="title"/>
          </p:nvPr>
        </p:nvSpPr>
        <p:spPr/>
        <p:txBody>
          <a:bodyPr/>
          <a:lstStyle/>
          <a:p>
            <a:r>
              <a:rPr lang="en-US" dirty="0"/>
              <a:t>“Washing” and false-positives</a:t>
            </a:r>
          </a:p>
        </p:txBody>
      </p:sp>
      <p:sp>
        <p:nvSpPr>
          <p:cNvPr id="3" name="Content Placeholder 2">
            <a:extLst>
              <a:ext uri="{FF2B5EF4-FFF2-40B4-BE49-F238E27FC236}">
                <a16:creationId xmlns:a16="http://schemas.microsoft.com/office/drawing/2014/main" id="{B54DED2F-F6E8-4178-81BD-EC69EE7014BB}"/>
              </a:ext>
            </a:extLst>
          </p:cNvPr>
          <p:cNvSpPr>
            <a:spLocks noGrp="1"/>
          </p:cNvSpPr>
          <p:nvPr>
            <p:ph idx="1"/>
          </p:nvPr>
        </p:nvSpPr>
        <p:spPr/>
        <p:txBody>
          <a:bodyPr>
            <a:normAutofit lnSpcReduction="10000"/>
          </a:bodyPr>
          <a:lstStyle/>
          <a:p>
            <a:r>
              <a:rPr lang="en-US" dirty="0"/>
              <a:t>“Washing” can eliminate unexpected proteins and non-specific binding.</a:t>
            </a:r>
          </a:p>
          <a:p>
            <a:endParaRPr lang="en-US" dirty="0"/>
          </a:p>
          <a:p>
            <a:r>
              <a:rPr lang="en-US" dirty="0"/>
              <a:t>Positive (+) controls give a standard for comparison </a:t>
            </a:r>
          </a:p>
          <a:p>
            <a:r>
              <a:rPr lang="en-US" dirty="0"/>
              <a:t>Negative (-) give a standard to which you would not expect a </a:t>
            </a:r>
            <a:r>
              <a:rPr lang="en-US" dirty="0" err="1"/>
              <a:t>rxn</a:t>
            </a:r>
            <a:r>
              <a:rPr lang="en-US" dirty="0"/>
              <a:t>.</a:t>
            </a:r>
          </a:p>
          <a:p>
            <a:r>
              <a:rPr lang="en-US" dirty="0"/>
              <a:t>A positive result with a negative control is “false-positive” and vice versa is a “false-negative”. These are both invalid results.</a:t>
            </a:r>
          </a:p>
        </p:txBody>
      </p:sp>
    </p:spTree>
    <p:extLst>
      <p:ext uri="{BB962C8B-B14F-4D97-AF65-F5344CB8AC3E}">
        <p14:creationId xmlns:p14="http://schemas.microsoft.com/office/powerpoint/2010/main" val="2574737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il drops floating in water with a red background">
            <a:extLst>
              <a:ext uri="{FF2B5EF4-FFF2-40B4-BE49-F238E27FC236}">
                <a16:creationId xmlns:a16="http://schemas.microsoft.com/office/drawing/2014/main" id="{44997A5C-D025-CE70-41D8-66945AB7F202}"/>
              </a:ext>
            </a:extLst>
          </p:cNvPr>
          <p:cNvPicPr>
            <a:picLocks noChangeAspect="1"/>
          </p:cNvPicPr>
          <p:nvPr/>
        </p:nvPicPr>
        <p:blipFill rotWithShape="1">
          <a:blip r:embed="rId2"/>
          <a:srcRect t="1876" b="3560"/>
          <a:stretch/>
        </p:blipFill>
        <p:spPr>
          <a:xfrm>
            <a:off x="2522356"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3CB8EF-C4C8-5E21-6689-4603A474324D}"/>
              </a:ext>
            </a:extLst>
          </p:cNvPr>
          <p:cNvSpPr>
            <a:spLocks noGrp="1"/>
          </p:cNvSpPr>
          <p:nvPr>
            <p:ph type="title"/>
          </p:nvPr>
        </p:nvSpPr>
        <p:spPr>
          <a:xfrm>
            <a:off x="838200" y="365125"/>
            <a:ext cx="3822189" cy="1899912"/>
          </a:xfrm>
        </p:spPr>
        <p:txBody>
          <a:bodyPr>
            <a:normAutofit/>
          </a:bodyPr>
          <a:lstStyle/>
          <a:p>
            <a:r>
              <a:rPr lang="en-US" sz="4000" dirty="0"/>
              <a:t>Let’s practice:</a:t>
            </a:r>
          </a:p>
        </p:txBody>
      </p:sp>
      <p:sp>
        <p:nvSpPr>
          <p:cNvPr id="3" name="Content Placeholder 2">
            <a:extLst>
              <a:ext uri="{FF2B5EF4-FFF2-40B4-BE49-F238E27FC236}">
                <a16:creationId xmlns:a16="http://schemas.microsoft.com/office/drawing/2014/main" id="{FCF0188C-C2C7-373A-8BD4-426B3A643D49}"/>
              </a:ext>
            </a:extLst>
          </p:cNvPr>
          <p:cNvSpPr>
            <a:spLocks noGrp="1"/>
          </p:cNvSpPr>
          <p:nvPr>
            <p:ph idx="1"/>
          </p:nvPr>
        </p:nvSpPr>
        <p:spPr>
          <a:xfrm>
            <a:off x="593766" y="1662545"/>
            <a:ext cx="4066623" cy="4830330"/>
          </a:xfrm>
        </p:spPr>
        <p:txBody>
          <a:bodyPr>
            <a:normAutofit/>
          </a:bodyPr>
          <a:lstStyle/>
          <a:p>
            <a:r>
              <a:rPr lang="en-US" sz="2000" dirty="0"/>
              <a:t>When length increases, flow ______________________</a:t>
            </a:r>
          </a:p>
          <a:p>
            <a:r>
              <a:rPr lang="en-US" sz="2000" dirty="0"/>
              <a:t>When viscosity decreases, P ____________and Flow___________</a:t>
            </a:r>
          </a:p>
          <a:p>
            <a:r>
              <a:rPr lang="en-US" sz="2000" dirty="0"/>
              <a:t>When diameter decreases (lumen, this is vasoconstriction),</a:t>
            </a:r>
          </a:p>
          <a:p>
            <a:pPr lvl="1"/>
            <a:r>
              <a:rPr lang="en-US" sz="2000" dirty="0"/>
              <a:t>P ____________________and flow__________________</a:t>
            </a:r>
          </a:p>
          <a:p>
            <a:endParaRPr lang="en-US" sz="2000" dirty="0"/>
          </a:p>
          <a:p>
            <a:r>
              <a:rPr lang="en-US" sz="2000" dirty="0"/>
              <a:t>When salt increases, </a:t>
            </a:r>
            <a:r>
              <a:rPr lang="en-US" sz="2000" dirty="0" err="1"/>
              <a:t>volume_____________and</a:t>
            </a:r>
            <a:r>
              <a:rPr lang="en-US" sz="2000" dirty="0"/>
              <a:t> P ___________</a:t>
            </a:r>
          </a:p>
        </p:txBody>
      </p:sp>
    </p:spTree>
    <p:extLst>
      <p:ext uri="{BB962C8B-B14F-4D97-AF65-F5344CB8AC3E}">
        <p14:creationId xmlns:p14="http://schemas.microsoft.com/office/powerpoint/2010/main" val="2370610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0" name="Rectangle 2059">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3CB8EF-C4C8-5E21-6689-4603A474324D}"/>
              </a:ext>
            </a:extLst>
          </p:cNvPr>
          <p:cNvSpPr>
            <a:spLocks noGrp="1"/>
          </p:cNvSpPr>
          <p:nvPr>
            <p:ph type="title"/>
          </p:nvPr>
        </p:nvSpPr>
        <p:spPr>
          <a:xfrm>
            <a:off x="838201" y="365125"/>
            <a:ext cx="3816095" cy="1938076"/>
          </a:xfrm>
        </p:spPr>
        <p:txBody>
          <a:bodyPr>
            <a:normAutofit/>
          </a:bodyPr>
          <a:lstStyle/>
          <a:p>
            <a:r>
              <a:rPr lang="en-US"/>
              <a:t>Let’s practice:</a:t>
            </a:r>
          </a:p>
        </p:txBody>
      </p:sp>
      <p:sp>
        <p:nvSpPr>
          <p:cNvPr id="3" name="Content Placeholder 2">
            <a:extLst>
              <a:ext uri="{FF2B5EF4-FFF2-40B4-BE49-F238E27FC236}">
                <a16:creationId xmlns:a16="http://schemas.microsoft.com/office/drawing/2014/main" id="{FCF0188C-C2C7-373A-8BD4-426B3A643D49}"/>
              </a:ext>
            </a:extLst>
          </p:cNvPr>
          <p:cNvSpPr>
            <a:spLocks noGrp="1"/>
          </p:cNvSpPr>
          <p:nvPr>
            <p:ph idx="1"/>
          </p:nvPr>
        </p:nvSpPr>
        <p:spPr>
          <a:xfrm>
            <a:off x="1031071" y="1745674"/>
            <a:ext cx="3623226" cy="4539882"/>
          </a:xfrm>
        </p:spPr>
        <p:txBody>
          <a:bodyPr>
            <a:normAutofit/>
          </a:bodyPr>
          <a:lstStyle/>
          <a:p>
            <a:r>
              <a:rPr lang="en-US" sz="1700"/>
              <a:t>When length </a:t>
            </a:r>
            <a:r>
              <a:rPr lang="en-US" sz="1700" i="1"/>
              <a:t>increases</a:t>
            </a:r>
            <a:r>
              <a:rPr lang="en-US" sz="1700"/>
              <a:t>, flow </a:t>
            </a:r>
            <a:r>
              <a:rPr lang="en-US" sz="1700">
                <a:highlight>
                  <a:srgbClr val="00FFFF"/>
                </a:highlight>
              </a:rPr>
              <a:t>decreases.</a:t>
            </a:r>
          </a:p>
          <a:p>
            <a:r>
              <a:rPr lang="en-US" sz="1700"/>
              <a:t>When viscosity </a:t>
            </a:r>
            <a:r>
              <a:rPr lang="en-US" sz="1700" i="1"/>
              <a:t>decreases</a:t>
            </a:r>
            <a:r>
              <a:rPr lang="en-US" sz="1700"/>
              <a:t>, P </a:t>
            </a:r>
            <a:r>
              <a:rPr lang="en-US" sz="1700">
                <a:highlight>
                  <a:srgbClr val="00FFFF"/>
                </a:highlight>
              </a:rPr>
              <a:t>decreases</a:t>
            </a:r>
            <a:r>
              <a:rPr lang="en-US" sz="1700"/>
              <a:t> and Flow </a:t>
            </a:r>
            <a:r>
              <a:rPr lang="en-US" sz="1700">
                <a:highlight>
                  <a:srgbClr val="00FFFF"/>
                </a:highlight>
              </a:rPr>
              <a:t>increases</a:t>
            </a:r>
          </a:p>
          <a:p>
            <a:pPr marL="0" indent="0">
              <a:buNone/>
            </a:pPr>
            <a:endParaRPr lang="en-US" sz="1700">
              <a:highlight>
                <a:srgbClr val="00FFFF"/>
              </a:highlight>
            </a:endParaRPr>
          </a:p>
          <a:p>
            <a:r>
              <a:rPr lang="en-US" sz="1700"/>
              <a:t>When diameter </a:t>
            </a:r>
            <a:r>
              <a:rPr lang="en-US" sz="1700" i="1"/>
              <a:t>decreases</a:t>
            </a:r>
            <a:r>
              <a:rPr lang="en-US" sz="1700"/>
              <a:t> (lumen, this is vasoconstriction), P</a:t>
            </a:r>
            <a:r>
              <a:rPr lang="en-US" sz="1700">
                <a:highlight>
                  <a:srgbClr val="00FFFF"/>
                </a:highlight>
              </a:rPr>
              <a:t> increases </a:t>
            </a:r>
            <a:r>
              <a:rPr lang="en-US" sz="1700"/>
              <a:t>and flow </a:t>
            </a:r>
            <a:r>
              <a:rPr lang="en-US" sz="1700">
                <a:highlight>
                  <a:srgbClr val="00FFFF"/>
                </a:highlight>
              </a:rPr>
              <a:t>decreases</a:t>
            </a:r>
          </a:p>
          <a:p>
            <a:endParaRPr lang="en-US" sz="1700"/>
          </a:p>
          <a:p>
            <a:r>
              <a:rPr lang="en-US" sz="1700"/>
              <a:t>When salt increases, volume </a:t>
            </a:r>
          </a:p>
          <a:p>
            <a:pPr marL="0" indent="0">
              <a:buNone/>
            </a:pPr>
            <a:r>
              <a:rPr lang="en-US" sz="1700"/>
              <a:t> </a:t>
            </a:r>
            <a:r>
              <a:rPr lang="en-US" sz="1700">
                <a:highlight>
                  <a:srgbClr val="00FFFF"/>
                </a:highlight>
              </a:rPr>
              <a:t>increases </a:t>
            </a:r>
            <a:r>
              <a:rPr lang="en-US" sz="1700"/>
              <a:t>and P </a:t>
            </a:r>
            <a:r>
              <a:rPr lang="en-US" sz="1700">
                <a:highlight>
                  <a:srgbClr val="00FF00"/>
                </a:highlight>
              </a:rPr>
              <a:t>increases</a:t>
            </a:r>
          </a:p>
        </p:txBody>
      </p:sp>
      <p:pic>
        <p:nvPicPr>
          <p:cNvPr id="2050" name="Picture 2">
            <a:extLst>
              <a:ext uri="{FF2B5EF4-FFF2-40B4-BE49-F238E27FC236}">
                <a16:creationId xmlns:a16="http://schemas.microsoft.com/office/drawing/2014/main" id="{D0D516A9-F220-6989-0A7E-A4A7564564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35" t="-17915" r="-557" b="29686"/>
          <a:stretch/>
        </p:blipFill>
        <p:spPr bwMode="auto">
          <a:xfrm>
            <a:off x="4654296" y="-843798"/>
            <a:ext cx="7382496" cy="453988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Oil drops floating in water with a red background">
            <a:extLst>
              <a:ext uri="{FF2B5EF4-FFF2-40B4-BE49-F238E27FC236}">
                <a16:creationId xmlns:a16="http://schemas.microsoft.com/office/drawing/2014/main" id="{44997A5C-D025-CE70-41D8-66945AB7F202}"/>
              </a:ext>
            </a:extLst>
          </p:cNvPr>
          <p:cNvPicPr>
            <a:picLocks noChangeAspect="1"/>
          </p:cNvPicPr>
          <p:nvPr/>
        </p:nvPicPr>
        <p:blipFill rotWithShape="1">
          <a:blip r:embed="rId3"/>
          <a:srcRect t="21901" b="23586"/>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Tree>
    <p:extLst>
      <p:ext uri="{BB962C8B-B14F-4D97-AF65-F5344CB8AC3E}">
        <p14:creationId xmlns:p14="http://schemas.microsoft.com/office/powerpoint/2010/main" val="1393263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0F6-1155-4F26-B3EC-475A9D5AF920}"/>
              </a:ext>
            </a:extLst>
          </p:cNvPr>
          <p:cNvSpPr>
            <a:spLocks noGrp="1"/>
          </p:cNvSpPr>
          <p:nvPr>
            <p:ph type="title"/>
          </p:nvPr>
        </p:nvSpPr>
        <p:spPr/>
        <p:txBody>
          <a:bodyPr>
            <a:normAutofit fontScale="90000"/>
          </a:bodyPr>
          <a:lstStyle/>
          <a:p>
            <a:r>
              <a:rPr lang="en-US"/>
              <a:t>Lymph: stuff that oozes out to tissues and may or may not be returned to blood</a:t>
            </a:r>
          </a:p>
        </p:txBody>
      </p:sp>
      <p:pic>
        <p:nvPicPr>
          <p:cNvPr id="4" name="Picture 4" descr="Diagram&#10;&#10;Description automatically generated">
            <a:extLst>
              <a:ext uri="{FF2B5EF4-FFF2-40B4-BE49-F238E27FC236}">
                <a16:creationId xmlns:a16="http://schemas.microsoft.com/office/drawing/2014/main" id="{A64A094B-31C5-4AAF-8577-F6DD8E87CF08}"/>
              </a:ext>
            </a:extLst>
          </p:cNvPr>
          <p:cNvPicPr>
            <a:picLocks noGrp="1" noChangeAspect="1"/>
          </p:cNvPicPr>
          <p:nvPr>
            <p:ph idx="1"/>
          </p:nvPr>
        </p:nvPicPr>
        <p:blipFill>
          <a:blip r:embed="rId2"/>
          <a:stretch>
            <a:fillRect/>
          </a:stretch>
        </p:blipFill>
        <p:spPr>
          <a:xfrm>
            <a:off x="4772025" y="946297"/>
            <a:ext cx="7093910" cy="4603897"/>
          </a:xfrm>
        </p:spPr>
      </p:pic>
      <p:sp>
        <p:nvSpPr>
          <p:cNvPr id="3" name="Text Placeholder 2">
            <a:extLst>
              <a:ext uri="{FF2B5EF4-FFF2-40B4-BE49-F238E27FC236}">
                <a16:creationId xmlns:a16="http://schemas.microsoft.com/office/drawing/2014/main" id="{AA6E9B32-4C1C-4940-8E6C-96B9FBEEC605}"/>
              </a:ext>
            </a:extLst>
          </p:cNvPr>
          <p:cNvSpPr>
            <a:spLocks noGrp="1"/>
          </p:cNvSpPr>
          <p:nvPr>
            <p:ph type="body" sz="half" idx="2"/>
          </p:nvPr>
        </p:nvSpPr>
        <p:spPr/>
        <p:txBody>
          <a:bodyPr/>
          <a:lstStyle/>
          <a:p>
            <a:endParaRPr lang="en-US" dirty="0"/>
          </a:p>
          <a:p>
            <a:r>
              <a:rPr lang="en-US" sz="1800" b="1" dirty="0"/>
              <a:t>Subclavian vein: </a:t>
            </a:r>
            <a:r>
              <a:rPr lang="en-US" sz="1800" dirty="0"/>
              <a:t>allows lymph to enter bloodstream and head to hepatic portal vein</a:t>
            </a:r>
          </a:p>
          <a:p>
            <a:endParaRPr lang="en-US" sz="1800" dirty="0"/>
          </a:p>
          <a:p>
            <a:r>
              <a:rPr lang="en-US" sz="1800" dirty="0"/>
              <a:t>The </a:t>
            </a:r>
            <a:r>
              <a:rPr lang="en-US" sz="1800" b="1" dirty="0"/>
              <a:t>liver </a:t>
            </a:r>
            <a:r>
              <a:rPr lang="en-US" sz="1800" dirty="0"/>
              <a:t>stores phagocytes and filters antigens-particularly from gut. </a:t>
            </a:r>
          </a:p>
          <a:p>
            <a:r>
              <a:rPr lang="en-US" sz="1800" dirty="0"/>
              <a:t>The </a:t>
            </a:r>
            <a:r>
              <a:rPr lang="en-US" sz="1800" b="1" dirty="0"/>
              <a:t>spleen</a:t>
            </a:r>
            <a:r>
              <a:rPr lang="en-US" sz="1800" dirty="0"/>
              <a:t> also filters, and fights invading pathogens also storing WBCs.</a:t>
            </a:r>
          </a:p>
          <a:p>
            <a:endParaRPr lang="en-US" dirty="0"/>
          </a:p>
        </p:txBody>
      </p:sp>
    </p:spTree>
    <p:extLst>
      <p:ext uri="{BB962C8B-B14F-4D97-AF65-F5344CB8AC3E}">
        <p14:creationId xmlns:p14="http://schemas.microsoft.com/office/powerpoint/2010/main" val="347183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40584E-60C1-779A-90F7-FA7E80BD7CF5}"/>
              </a:ext>
            </a:extLst>
          </p:cNvPr>
          <p:cNvSpPr>
            <a:spLocks noGrp="1"/>
          </p:cNvSpPr>
          <p:nvPr>
            <p:ph type="title"/>
          </p:nvPr>
        </p:nvSpPr>
        <p:spPr/>
        <p:txBody>
          <a:bodyPr/>
          <a:lstStyle/>
          <a:p>
            <a:pPr algn="ctr"/>
            <a:r>
              <a:rPr lang="en-US" b="1" dirty="0"/>
              <a:t>Immunity Science Summaries</a:t>
            </a:r>
          </a:p>
        </p:txBody>
      </p:sp>
      <p:sp>
        <p:nvSpPr>
          <p:cNvPr id="5" name="Text Placeholder 4">
            <a:extLst>
              <a:ext uri="{FF2B5EF4-FFF2-40B4-BE49-F238E27FC236}">
                <a16:creationId xmlns:a16="http://schemas.microsoft.com/office/drawing/2014/main" id="{7C9E4CC5-03F4-493E-0D31-511BC0A8DF05}"/>
              </a:ext>
            </a:extLst>
          </p:cNvPr>
          <p:cNvSpPr>
            <a:spLocks noGrp="1"/>
          </p:cNvSpPr>
          <p:nvPr>
            <p:ph type="body" idx="1"/>
          </p:nvPr>
        </p:nvSpPr>
        <p:spPr>
          <a:xfrm>
            <a:off x="839788" y="1681163"/>
            <a:ext cx="5157787" cy="343580"/>
          </a:xfrm>
        </p:spPr>
        <p:txBody>
          <a:bodyPr>
            <a:normAutofit fontScale="92500" lnSpcReduction="20000"/>
          </a:bodyPr>
          <a:lstStyle/>
          <a:p>
            <a:r>
              <a:rPr lang="en-US" dirty="0"/>
              <a:t>HYBRID CLASS</a:t>
            </a:r>
          </a:p>
        </p:txBody>
      </p:sp>
      <p:pic>
        <p:nvPicPr>
          <p:cNvPr id="10" name="Content Placeholder 9" descr="A screenshot of a computer&#10;&#10;Description automatically generated">
            <a:extLst>
              <a:ext uri="{FF2B5EF4-FFF2-40B4-BE49-F238E27FC236}">
                <a16:creationId xmlns:a16="http://schemas.microsoft.com/office/drawing/2014/main" id="{131BBE3E-6B60-EEA6-CAE4-9E281934D22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28600" y="2405744"/>
            <a:ext cx="5768975" cy="3229012"/>
          </a:xfrm>
        </p:spPr>
      </p:pic>
      <p:sp>
        <p:nvSpPr>
          <p:cNvPr id="7" name="Text Placeholder 6">
            <a:extLst>
              <a:ext uri="{FF2B5EF4-FFF2-40B4-BE49-F238E27FC236}">
                <a16:creationId xmlns:a16="http://schemas.microsoft.com/office/drawing/2014/main" id="{AEB7FABD-9AE1-D4F8-2065-56A811801BF0}"/>
              </a:ext>
            </a:extLst>
          </p:cNvPr>
          <p:cNvSpPr>
            <a:spLocks noGrp="1"/>
          </p:cNvSpPr>
          <p:nvPr>
            <p:ph type="body" sz="quarter" idx="3"/>
          </p:nvPr>
        </p:nvSpPr>
        <p:spPr>
          <a:xfrm>
            <a:off x="6172200" y="1306287"/>
            <a:ext cx="5183188" cy="522514"/>
          </a:xfrm>
        </p:spPr>
        <p:txBody>
          <a:bodyPr>
            <a:normAutofit fontScale="92500" lnSpcReduction="20000"/>
          </a:bodyPr>
          <a:lstStyle/>
          <a:p>
            <a:r>
              <a:rPr lang="en-US" dirty="0"/>
              <a:t>ONLINE CLASS</a:t>
            </a:r>
          </a:p>
        </p:txBody>
      </p:sp>
      <p:pic>
        <p:nvPicPr>
          <p:cNvPr id="12" name="Content Placeholder 11" descr="A screenshot of a computer&#10;&#10;Description automatically generated">
            <a:extLst>
              <a:ext uri="{FF2B5EF4-FFF2-40B4-BE49-F238E27FC236}">
                <a16:creationId xmlns:a16="http://schemas.microsoft.com/office/drawing/2014/main" id="{CEC0B9FF-BB2A-257E-62EC-D586B69788D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2286000"/>
            <a:ext cx="5768974" cy="3393477"/>
          </a:xfrm>
        </p:spPr>
      </p:pic>
    </p:spTree>
    <p:extLst>
      <p:ext uri="{BB962C8B-B14F-4D97-AF65-F5344CB8AC3E}">
        <p14:creationId xmlns:p14="http://schemas.microsoft.com/office/powerpoint/2010/main" val="997241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AF6B11-01D0-489A-9569-BEA1C03EBEA6}"/>
              </a:ext>
            </a:extLst>
          </p:cNvPr>
          <p:cNvSpPr>
            <a:spLocks noGrp="1"/>
          </p:cNvSpPr>
          <p:nvPr>
            <p:ph type="title"/>
          </p:nvPr>
        </p:nvSpPr>
        <p:spPr/>
        <p:txBody>
          <a:bodyPr>
            <a:normAutofit/>
          </a:bodyPr>
          <a:lstStyle/>
          <a:p>
            <a:r>
              <a:rPr lang="en-US" dirty="0"/>
              <a:t>Paper: Seeking Science. When is it due?</a:t>
            </a:r>
          </a:p>
        </p:txBody>
      </p:sp>
      <p:pic>
        <p:nvPicPr>
          <p:cNvPr id="8" name="Content Placeholder 7" descr="Text, letter&#10;&#10;Description automatically generated">
            <a:extLst>
              <a:ext uri="{FF2B5EF4-FFF2-40B4-BE49-F238E27FC236}">
                <a16:creationId xmlns:a16="http://schemas.microsoft.com/office/drawing/2014/main" id="{B4C35CC3-3B56-4DFD-A156-A090D4B1D7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43094" y="528567"/>
            <a:ext cx="6856495" cy="5451162"/>
          </a:xfrm>
        </p:spPr>
      </p:pic>
      <p:sp>
        <p:nvSpPr>
          <p:cNvPr id="2" name="Text Placeholder 1">
            <a:extLst>
              <a:ext uri="{FF2B5EF4-FFF2-40B4-BE49-F238E27FC236}">
                <a16:creationId xmlns:a16="http://schemas.microsoft.com/office/drawing/2014/main" id="{1FDE2AB3-FEEF-4CED-838F-CBF32F5959D4}"/>
              </a:ext>
            </a:extLst>
          </p:cNvPr>
          <p:cNvSpPr>
            <a:spLocks noGrp="1"/>
          </p:cNvSpPr>
          <p:nvPr>
            <p:ph type="body" sz="half" idx="2"/>
          </p:nvPr>
        </p:nvSpPr>
        <p:spPr>
          <a:xfrm>
            <a:off x="839788" y="2057400"/>
            <a:ext cx="3932237" cy="4668838"/>
          </a:xfrm>
        </p:spPr>
        <p:txBody>
          <a:bodyPr vert="horz" lIns="91440" tIns="45720" rIns="91440" bIns="45720" rtlCol="0" anchor="t">
            <a:normAutofit/>
          </a:bodyPr>
          <a:lstStyle/>
          <a:p>
            <a:r>
              <a:rPr lang="en-US" sz="2000"/>
              <a:t>Your task, in a nutshell is to:</a:t>
            </a:r>
          </a:p>
          <a:p>
            <a:endParaRPr lang="en-US" sz="2000"/>
          </a:p>
          <a:p>
            <a:r>
              <a:rPr lang="en-US" sz="2000"/>
              <a:t>1. </a:t>
            </a:r>
            <a:r>
              <a:rPr lang="en-US" sz="2000" b="1"/>
              <a:t>Read articles</a:t>
            </a:r>
            <a:r>
              <a:rPr lang="en-US" sz="2000"/>
              <a:t> I have provided and seek answers to the accompanying Q.</a:t>
            </a:r>
          </a:p>
          <a:p>
            <a:r>
              <a:rPr lang="en-US" sz="2000"/>
              <a:t>2. Explore the SCIENCE literature and </a:t>
            </a:r>
            <a:r>
              <a:rPr lang="en-US" sz="2000" b="1"/>
              <a:t>find an article</a:t>
            </a:r>
            <a:r>
              <a:rPr lang="en-US" sz="2000"/>
              <a:t> that sheds light for your patients AS WELL as your non-patients.</a:t>
            </a:r>
          </a:p>
          <a:p>
            <a:r>
              <a:rPr lang="en-US" sz="2000"/>
              <a:t>3.  </a:t>
            </a:r>
            <a:r>
              <a:rPr lang="en-US" sz="2000" b="1"/>
              <a:t>Explain</a:t>
            </a:r>
            <a:r>
              <a:rPr lang="en-US" sz="2000"/>
              <a:t> </a:t>
            </a:r>
          </a:p>
          <a:p>
            <a:r>
              <a:rPr lang="en-US" sz="2000"/>
              <a:t>A (Virus including antibodies) and </a:t>
            </a:r>
          </a:p>
          <a:p>
            <a:r>
              <a:rPr lang="en-US" sz="2000"/>
              <a:t>B. (Vaccine)</a:t>
            </a:r>
          </a:p>
        </p:txBody>
      </p:sp>
    </p:spTree>
    <p:extLst>
      <p:ext uri="{BB962C8B-B14F-4D97-AF65-F5344CB8AC3E}">
        <p14:creationId xmlns:p14="http://schemas.microsoft.com/office/powerpoint/2010/main" val="2086970430"/>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4673</TotalTime>
  <Words>1993</Words>
  <Application>Microsoft Office PowerPoint</Application>
  <PresentationFormat>Widescreen</PresentationFormat>
  <Paragraphs>186</Paragraphs>
  <Slides>44</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44</vt:i4>
      </vt:variant>
    </vt:vector>
  </HeadingPairs>
  <TitlesOfParts>
    <vt:vector size="54" baseType="lpstr">
      <vt:lpstr>Aldhabi</vt:lpstr>
      <vt:lpstr>Arial</vt:lpstr>
      <vt:lpstr>Calibri</vt:lpstr>
      <vt:lpstr>Calibri Light</vt:lpstr>
      <vt:lpstr>Gill Sans Nova</vt:lpstr>
      <vt:lpstr>Neue Helvetica W01</vt:lpstr>
      <vt:lpstr>Univers</vt:lpstr>
      <vt:lpstr>Wingdings</vt:lpstr>
      <vt:lpstr>GradientVTI</vt:lpstr>
      <vt:lpstr>office theme</vt:lpstr>
      <vt:lpstr>Welcome to week 7!</vt:lpstr>
      <vt:lpstr>For fun:     Thanks, ES!</vt:lpstr>
      <vt:lpstr>Vessels and Resistance: THINK-What can slow down blood flow? (mathematic, or practical)</vt:lpstr>
      <vt:lpstr>Analogy: imagine flow to an organ</vt:lpstr>
      <vt:lpstr>Let’s practice:</vt:lpstr>
      <vt:lpstr>Let’s practice:</vt:lpstr>
      <vt:lpstr>Lymph: stuff that oozes out to tissues and may or may not be returned to blood</vt:lpstr>
      <vt:lpstr>Immunity Science Summaries</vt:lpstr>
      <vt:lpstr>Paper: Seeking Science. When is it due?</vt:lpstr>
      <vt:lpstr> Lymphatic System: vessels and ducts that remove interstitial fluid from tissue and return it to the blood</vt:lpstr>
      <vt:lpstr>Some immune terms</vt:lpstr>
      <vt:lpstr>-cytes</vt:lpstr>
      <vt:lpstr>Cells </vt:lpstr>
      <vt:lpstr>PowerPoint Presentation</vt:lpstr>
      <vt:lpstr>Immunity: this is what we want</vt:lpstr>
      <vt:lpstr>Barrier Defenses and the Innate Immune Response Chronological=Barrier, Innate, Adaptive  </vt:lpstr>
      <vt:lpstr>Primary and Humoral (think fluid)</vt:lpstr>
      <vt:lpstr>Innate vs. Adaptive  (develops, think: specific memory)</vt:lpstr>
      <vt:lpstr>Ch 20: Trent: “Vasoconstriction”. WHY? 22 Recall “Inflammation”  (endothelium is a straight-up liner)</vt:lpstr>
      <vt:lpstr>Immunity: this is how we    Naturally have it…..                or Achieve it</vt:lpstr>
      <vt:lpstr>PowerPoint Presentation</vt:lpstr>
      <vt:lpstr>Phagocytes are Innate</vt:lpstr>
      <vt:lpstr>Herd Immunity, Ecology Version</vt:lpstr>
      <vt:lpstr>Herd Immunity: What is role of "contact"?</vt:lpstr>
      <vt:lpstr>Pathogen specificity; starts developing in childhood</vt:lpstr>
      <vt:lpstr>22.4, 22.9: Basically, the primary response is the first interaction with the antigen. Then clones of the T cells are made, allowing for memory.</vt:lpstr>
      <vt:lpstr> How do antibodies know?</vt:lpstr>
      <vt:lpstr>PowerPoint Presentation</vt:lpstr>
      <vt:lpstr>Adaptive Immune Response: T lymphocytes and Their Functional Types Review: Protein identifiers on the surface of the cell</vt:lpstr>
      <vt:lpstr> Review Blood cells are in three functional classes: red blood cells (erythrocytes), white blood cells (leukocytes) and platelets (thrombocytes). All three are formed in the bone marrow but have vastly different appearances and functions. Taken from “Resource: Blood Cell Types”</vt:lpstr>
      <vt:lpstr>22.7 and Lab: Immune System using images</vt:lpstr>
      <vt:lpstr>LAB: PhysioEx 12: Answer Questions for Act. 1, AND 3 ONLY  the assumption is: If antigens generate antibodies, when we find a particular antibody, the antigen must be present also.</vt:lpstr>
      <vt:lpstr>Some immune terms</vt:lpstr>
      <vt:lpstr>PowerPoint Presentation</vt:lpstr>
      <vt:lpstr>The Adaptive Immune Response: B-lymphocytes and Antibodies </vt:lpstr>
      <vt:lpstr>Hypersensitivities:  Autoimmune ("against self") component on bacterium cross reacts with self-antigen.</vt:lpstr>
      <vt:lpstr>PowerPoint Presentation</vt:lpstr>
      <vt:lpstr>PowerPoint Presentation</vt:lpstr>
      <vt:lpstr>Seroconversion</vt:lpstr>
      <vt:lpstr>the assumption is: If antigens generate antibodi the assumption is: If antigens generate antibodies, when w the assumption is: If antigens generate antibodies, when we find a particular antibody, the antigen must be present also. e find a particular antibody, the antigen must be present also. es, when we find a particular antibody, the antigen must be present also.</vt:lpstr>
      <vt:lpstr>Western Blot test</vt:lpstr>
      <vt:lpstr>Primary versus Secondary Response This is about speed and memory</vt:lpstr>
      <vt:lpstr>Some Q to wrestle with:  Substitute COVID with any viral disease….flu?</vt:lpstr>
      <vt:lpstr>“Washing” and false-positives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week 6!</dc:title>
  <dc:creator>Tamara Coleman</dc:creator>
  <cp:lastModifiedBy>Tamara Coleman</cp:lastModifiedBy>
  <cp:revision>21</cp:revision>
  <dcterms:created xsi:type="dcterms:W3CDTF">2020-09-28T13:35:50Z</dcterms:created>
  <dcterms:modified xsi:type="dcterms:W3CDTF">2024-03-03T17:17:11Z</dcterms:modified>
</cp:coreProperties>
</file>